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1.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50" r:id="rId1"/>
  </p:sldMasterIdLst>
  <p:notesMasterIdLst>
    <p:notesMasterId r:id="rId24"/>
  </p:notesMasterIdLst>
  <p:handoutMasterIdLst>
    <p:handoutMasterId r:id="rId25"/>
  </p:handoutMasterIdLst>
  <p:sldIdLst>
    <p:sldId id="256" r:id="rId2"/>
    <p:sldId id="283" r:id="rId3"/>
    <p:sldId id="263" r:id="rId4"/>
    <p:sldId id="261" r:id="rId5"/>
    <p:sldId id="266" r:id="rId6"/>
    <p:sldId id="267" r:id="rId7"/>
    <p:sldId id="268" r:id="rId8"/>
    <p:sldId id="286" r:id="rId9"/>
    <p:sldId id="270" r:id="rId10"/>
    <p:sldId id="257" r:id="rId11"/>
    <p:sldId id="260" r:id="rId12"/>
    <p:sldId id="315" r:id="rId13"/>
    <p:sldId id="318" r:id="rId14"/>
    <p:sldId id="325" r:id="rId15"/>
    <p:sldId id="329" r:id="rId16"/>
    <p:sldId id="327" r:id="rId17"/>
    <p:sldId id="264" r:id="rId18"/>
    <p:sldId id="320" r:id="rId19"/>
    <p:sldId id="265" r:id="rId20"/>
    <p:sldId id="271" r:id="rId21"/>
    <p:sldId id="285" r:id="rId22"/>
    <p:sldId id="321" r:id="rId23"/>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nsen, Amanda" initials="HA" lastIdx="1" clrIdx="0">
    <p:extLst>
      <p:ext uri="{19B8F6BF-5375-455C-9EA6-DF929625EA0E}">
        <p15:presenceInfo xmlns:p15="http://schemas.microsoft.com/office/powerpoint/2012/main" userId="S-1-5-21-1680607323-2118145579-622671684-41304" providerId="AD"/>
      </p:ext>
    </p:extLst>
  </p:cmAuthor>
  <p:cmAuthor id="2" name="jgerig" initials="JG"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ACADA8-2D7F-C18E-3CC3-A8B1A5D95F07}" v="16" dt="2024-10-15T15:45:18.531"/>
    <p1510:client id="{5FC45BB1-6496-B90D-AE4A-678F8D8F42CF}" v="213" dt="2024-10-15T17:00:44.495"/>
    <p1510:client id="{6D76E9CF-9341-D87F-551D-8287D79E4870}" v="9" dt="2024-10-15T13:38:49.610"/>
    <p1510:client id="{A05D1486-186B-161D-4A4B-F5653DCB36C3}" v="13" dt="2024-10-14T18:22:06.8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notesViewPr>
    <p:cSldViewPr snapToGrid="0">
      <p:cViewPr>
        <p:scale>
          <a:sx n="1" d="2"/>
          <a:sy n="1" d="2"/>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18-01-02T17:51:50.139" idx="1">
    <p:pos x="10" y="10"/>
    <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4953075-6C0C-4B28-BB1A-F0B24404020B}"/>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a:extLst>
              <a:ext uri="{FF2B5EF4-FFF2-40B4-BE49-F238E27FC236}">
                <a16:creationId xmlns:a16="http://schemas.microsoft.com/office/drawing/2014/main" id="{59CE55DE-403B-476C-A07C-F893C7BE2FEB}"/>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77D243B6-F9E0-4EFA-AD89-7B27172B3E39}" type="datetimeFigureOut">
              <a:rPr lang="en-US" smtClean="0"/>
              <a:pPr/>
              <a:t>10/15/2024</a:t>
            </a:fld>
            <a:endParaRPr lang="en-US"/>
          </a:p>
        </p:txBody>
      </p:sp>
      <p:sp>
        <p:nvSpPr>
          <p:cNvPr id="4" name="Footer Placeholder 3">
            <a:extLst>
              <a:ext uri="{FF2B5EF4-FFF2-40B4-BE49-F238E27FC236}">
                <a16:creationId xmlns:a16="http://schemas.microsoft.com/office/drawing/2014/main" id="{D1999271-50D0-484E-B283-E5A2745E88AB}"/>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FD2BD07-A57A-498B-9ED6-D5C5D01B1C68}"/>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F65D2C42-3BB4-4BB6-949B-70610F0B6998}" type="slidenum">
              <a:rPr lang="en-US" smtClean="0"/>
              <a:pPr/>
              <a:t>‹#›</a:t>
            </a:fld>
            <a:endParaRPr lang="en-US"/>
          </a:p>
        </p:txBody>
      </p:sp>
    </p:spTree>
    <p:extLst>
      <p:ext uri="{BB962C8B-B14F-4D97-AF65-F5344CB8AC3E}">
        <p14:creationId xmlns:p14="http://schemas.microsoft.com/office/powerpoint/2010/main" val="26626895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B644F67-740D-46B6-83B3-BB1854E41035}" type="datetimeFigureOut">
              <a:rPr lang="en-US" smtClean="0"/>
              <a:pPr/>
              <a:t>10/15/2024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0B3F57F-662E-49CD-9792-2D83C216DCEC}" type="slidenum">
              <a:rPr lang="en-US" smtClean="0"/>
              <a:pPr/>
              <a:t>‹#›</a:t>
            </a:fld>
            <a:endParaRPr lang="en-US"/>
          </a:p>
        </p:txBody>
      </p:sp>
    </p:spTree>
    <p:extLst>
      <p:ext uri="{BB962C8B-B14F-4D97-AF65-F5344CB8AC3E}">
        <p14:creationId xmlns:p14="http://schemas.microsoft.com/office/powerpoint/2010/main" val="2072891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0B3F57F-662E-49CD-9792-2D83C216DCEC}" type="slidenum">
              <a:rPr lang="en-US" smtClean="0"/>
              <a:pPr/>
              <a:t>1</a:t>
            </a:fld>
            <a:endParaRPr lang="en-US"/>
          </a:p>
        </p:txBody>
      </p:sp>
    </p:spTree>
    <p:extLst>
      <p:ext uri="{BB962C8B-B14F-4D97-AF65-F5344CB8AC3E}">
        <p14:creationId xmlns:p14="http://schemas.microsoft.com/office/powerpoint/2010/main" val="15536750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Direct students to send an email to a teacher or counselor with the subject line “HS and Beyond Lesson 1” and any message they would like in the body of the email. Point out that once students start writing a name in the “TO” box it should auto populate the rest of the name if typed correctly. </a:t>
            </a:r>
          </a:p>
          <a:p>
            <a:endParaRPr lang="en-US"/>
          </a:p>
        </p:txBody>
      </p:sp>
      <p:sp>
        <p:nvSpPr>
          <p:cNvPr id="4" name="Slide Number Placeholder 3"/>
          <p:cNvSpPr>
            <a:spLocks noGrp="1"/>
          </p:cNvSpPr>
          <p:nvPr>
            <p:ph type="sldNum" sz="quarter" idx="5"/>
          </p:nvPr>
        </p:nvSpPr>
        <p:spPr/>
        <p:txBody>
          <a:bodyPr/>
          <a:lstStyle/>
          <a:p>
            <a:fld id="{60B3F57F-662E-49CD-9792-2D83C216DCEC}" type="slidenum">
              <a:rPr lang="en-US" smtClean="0"/>
              <a:pPr/>
              <a:t>11</a:t>
            </a:fld>
            <a:endParaRPr lang="en-US"/>
          </a:p>
        </p:txBody>
      </p:sp>
    </p:spTree>
    <p:extLst>
      <p:ext uri="{BB962C8B-B14F-4D97-AF65-F5344CB8AC3E}">
        <p14:creationId xmlns:p14="http://schemas.microsoft.com/office/powerpoint/2010/main" val="19574727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0B3F57F-662E-49CD-9792-2D83C216DCEC}" type="slidenum">
              <a:rPr lang="en-US" smtClean="0"/>
              <a:pPr/>
              <a:t>12</a:t>
            </a:fld>
            <a:endParaRPr lang="en-US"/>
          </a:p>
        </p:txBody>
      </p:sp>
    </p:spTree>
    <p:extLst>
      <p:ext uri="{BB962C8B-B14F-4D97-AF65-F5344CB8AC3E}">
        <p14:creationId xmlns:p14="http://schemas.microsoft.com/office/powerpoint/2010/main" val="14390923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is a great opportunity to discuss your class gradebook and how to view missing assignments.</a:t>
            </a:r>
          </a:p>
        </p:txBody>
      </p:sp>
      <p:sp>
        <p:nvSpPr>
          <p:cNvPr id="4" name="Slide Number Placeholder 3"/>
          <p:cNvSpPr>
            <a:spLocks noGrp="1"/>
          </p:cNvSpPr>
          <p:nvPr>
            <p:ph type="sldNum" sz="quarter" idx="5"/>
          </p:nvPr>
        </p:nvSpPr>
        <p:spPr/>
        <p:txBody>
          <a:bodyPr/>
          <a:lstStyle/>
          <a:p>
            <a:fld id="{60B3F57F-662E-49CD-9792-2D83C216DCEC}" type="slidenum">
              <a:rPr lang="en-US" smtClean="0"/>
              <a:pPr/>
              <a:t>13</a:t>
            </a:fld>
            <a:endParaRPr lang="en-US"/>
          </a:p>
        </p:txBody>
      </p:sp>
    </p:spTree>
    <p:extLst>
      <p:ext uri="{BB962C8B-B14F-4D97-AF65-F5344CB8AC3E}">
        <p14:creationId xmlns:p14="http://schemas.microsoft.com/office/powerpoint/2010/main" val="25266690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Tell students that a transcript is an official record of their academic history in high school and includes HS eligible classes from MS, online and summer classes and any college classes they might take. </a:t>
            </a:r>
          </a:p>
          <a:p>
            <a:r>
              <a:rPr lang="en-US"/>
              <a:t>MS grades/credit can be removed, and students can do so by connecting with our registrar and/or school counselor. </a:t>
            </a:r>
          </a:p>
        </p:txBody>
      </p:sp>
      <p:sp>
        <p:nvSpPr>
          <p:cNvPr id="4" name="Slide Number Placeholder 3"/>
          <p:cNvSpPr>
            <a:spLocks noGrp="1"/>
          </p:cNvSpPr>
          <p:nvPr>
            <p:ph type="sldNum" sz="quarter" idx="5"/>
          </p:nvPr>
        </p:nvSpPr>
        <p:spPr/>
        <p:txBody>
          <a:bodyPr/>
          <a:lstStyle/>
          <a:p>
            <a:fld id="{60B3F57F-662E-49CD-9792-2D83C216DCEC}" type="slidenum">
              <a:rPr lang="en-US" smtClean="0"/>
              <a:pPr/>
              <a:t>14</a:t>
            </a:fld>
            <a:endParaRPr lang="en-US"/>
          </a:p>
        </p:txBody>
      </p:sp>
    </p:spTree>
    <p:extLst>
      <p:ext uri="{BB962C8B-B14F-4D97-AF65-F5344CB8AC3E}">
        <p14:creationId xmlns:p14="http://schemas.microsoft.com/office/powerpoint/2010/main" val="31843727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Tell students this is how to access an unofficial copy of their transcript. For an official copy, please connect with our registrar (via the main office) or check out the transcript webpage on the Jackson website. </a:t>
            </a:r>
          </a:p>
        </p:txBody>
      </p:sp>
      <p:sp>
        <p:nvSpPr>
          <p:cNvPr id="4" name="Slide Number Placeholder 3"/>
          <p:cNvSpPr>
            <a:spLocks noGrp="1"/>
          </p:cNvSpPr>
          <p:nvPr>
            <p:ph type="sldNum" sz="quarter" idx="5"/>
          </p:nvPr>
        </p:nvSpPr>
        <p:spPr/>
        <p:txBody>
          <a:bodyPr/>
          <a:lstStyle/>
          <a:p>
            <a:fld id="{60B3F57F-662E-49CD-9792-2D83C216DCEC}" type="slidenum">
              <a:rPr lang="en-US" smtClean="0"/>
              <a:pPr/>
              <a:t>15</a:t>
            </a:fld>
            <a:endParaRPr lang="en-US"/>
          </a:p>
        </p:txBody>
      </p:sp>
    </p:spTree>
    <p:extLst>
      <p:ext uri="{BB962C8B-B14F-4D97-AF65-F5344CB8AC3E}">
        <p14:creationId xmlns:p14="http://schemas.microsoft.com/office/powerpoint/2010/main" val="42424338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Students can view their transcript from home and often use screenshots for jobs, insurance and college applications that will accept an unofficial copy. </a:t>
            </a:r>
          </a:p>
        </p:txBody>
      </p:sp>
      <p:sp>
        <p:nvSpPr>
          <p:cNvPr id="4" name="Slide Number Placeholder 3"/>
          <p:cNvSpPr>
            <a:spLocks noGrp="1"/>
          </p:cNvSpPr>
          <p:nvPr>
            <p:ph type="sldNum" sz="quarter" idx="5"/>
          </p:nvPr>
        </p:nvSpPr>
        <p:spPr/>
        <p:txBody>
          <a:bodyPr/>
          <a:lstStyle/>
          <a:p>
            <a:fld id="{60B3F57F-662E-49CD-9792-2D83C216DCEC}" type="slidenum">
              <a:rPr lang="en-US" smtClean="0"/>
              <a:pPr/>
              <a:t>16</a:t>
            </a:fld>
            <a:endParaRPr lang="en-US"/>
          </a:p>
        </p:txBody>
      </p:sp>
    </p:spTree>
    <p:extLst>
      <p:ext uri="{BB962C8B-B14F-4D97-AF65-F5344CB8AC3E}">
        <p14:creationId xmlns:p14="http://schemas.microsoft.com/office/powerpoint/2010/main" val="28942926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Please review each point with students, as time allows. Please offer your own guidance on what you find successful in your classroom. </a:t>
            </a:r>
          </a:p>
        </p:txBody>
      </p:sp>
      <p:sp>
        <p:nvSpPr>
          <p:cNvPr id="4" name="Slide Number Placeholder 3"/>
          <p:cNvSpPr>
            <a:spLocks noGrp="1"/>
          </p:cNvSpPr>
          <p:nvPr>
            <p:ph type="sldNum" sz="quarter" idx="5"/>
          </p:nvPr>
        </p:nvSpPr>
        <p:spPr/>
        <p:txBody>
          <a:bodyPr/>
          <a:lstStyle/>
          <a:p>
            <a:fld id="{60B3F57F-662E-49CD-9792-2D83C216DCEC}" type="slidenum">
              <a:rPr lang="en-US" smtClean="0"/>
              <a:pPr/>
              <a:t>17</a:t>
            </a:fld>
            <a:endParaRPr lang="en-US"/>
          </a:p>
        </p:txBody>
      </p:sp>
    </p:spTree>
    <p:extLst>
      <p:ext uri="{BB962C8B-B14F-4D97-AF65-F5344CB8AC3E}">
        <p14:creationId xmlns:p14="http://schemas.microsoft.com/office/powerpoint/2010/main" val="1075541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Please review each point with students as time allows. Please offer your own guidance on what you find successful in your classroom. </a:t>
            </a:r>
          </a:p>
          <a:p>
            <a:endParaRPr lang="en-US"/>
          </a:p>
        </p:txBody>
      </p:sp>
      <p:sp>
        <p:nvSpPr>
          <p:cNvPr id="4" name="Slide Number Placeholder 3"/>
          <p:cNvSpPr>
            <a:spLocks noGrp="1"/>
          </p:cNvSpPr>
          <p:nvPr>
            <p:ph type="sldNum" sz="quarter" idx="5"/>
          </p:nvPr>
        </p:nvSpPr>
        <p:spPr/>
        <p:txBody>
          <a:bodyPr/>
          <a:lstStyle/>
          <a:p>
            <a:fld id="{60B3F57F-662E-49CD-9792-2D83C216DCEC}" type="slidenum">
              <a:rPr lang="en-US" smtClean="0"/>
              <a:pPr/>
              <a:t>18</a:t>
            </a:fld>
            <a:endParaRPr lang="en-US"/>
          </a:p>
        </p:txBody>
      </p:sp>
    </p:spTree>
    <p:extLst>
      <p:ext uri="{BB962C8B-B14F-4D97-AF65-F5344CB8AC3E}">
        <p14:creationId xmlns:p14="http://schemas.microsoft.com/office/powerpoint/2010/main" val="10631594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0B3F57F-662E-49CD-9792-2D83C216DCEC}" type="slidenum">
              <a:rPr lang="en-US" smtClean="0"/>
              <a:pPr/>
              <a:t>19</a:t>
            </a:fld>
            <a:endParaRPr lang="en-US"/>
          </a:p>
        </p:txBody>
      </p:sp>
    </p:spTree>
    <p:extLst>
      <p:ext uri="{BB962C8B-B14F-4D97-AF65-F5344CB8AC3E}">
        <p14:creationId xmlns:p14="http://schemas.microsoft.com/office/powerpoint/2010/main" val="18309977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Please ask students (and do so yourselves) the main counseling webpage where students can find their counselor, support staff, and links to our various webpages including college/career website. </a:t>
            </a:r>
          </a:p>
        </p:txBody>
      </p:sp>
      <p:sp>
        <p:nvSpPr>
          <p:cNvPr id="4" name="Slide Number Placeholder 3"/>
          <p:cNvSpPr>
            <a:spLocks noGrp="1"/>
          </p:cNvSpPr>
          <p:nvPr>
            <p:ph type="sldNum" sz="quarter" idx="10"/>
          </p:nvPr>
        </p:nvSpPr>
        <p:spPr/>
        <p:txBody>
          <a:bodyPr/>
          <a:lstStyle/>
          <a:p>
            <a:fld id="{F4B58939-2A0A-48BB-9875-C3A7465271AC}" type="slidenum">
              <a:rPr lang="en-US" smtClean="0"/>
              <a:pPr/>
              <a:t>20</a:t>
            </a:fld>
            <a:endParaRPr lang="en-US"/>
          </a:p>
        </p:txBody>
      </p:sp>
    </p:spTree>
    <p:extLst>
      <p:ext uri="{BB962C8B-B14F-4D97-AF65-F5344CB8AC3E}">
        <p14:creationId xmlns:p14="http://schemas.microsoft.com/office/powerpoint/2010/main" val="5214569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Ask students how many credits how many credits they need to earn each year to stay on track to graduate? </a:t>
            </a:r>
          </a:p>
        </p:txBody>
      </p:sp>
      <p:sp>
        <p:nvSpPr>
          <p:cNvPr id="4" name="Slide Number Placeholder 3"/>
          <p:cNvSpPr>
            <a:spLocks noGrp="1"/>
          </p:cNvSpPr>
          <p:nvPr>
            <p:ph type="sldNum" sz="quarter" idx="5"/>
          </p:nvPr>
        </p:nvSpPr>
        <p:spPr/>
        <p:txBody>
          <a:bodyPr/>
          <a:lstStyle/>
          <a:p>
            <a:fld id="{60B3F57F-662E-49CD-9792-2D83C216DCEC}" type="slidenum">
              <a:rPr lang="en-US" smtClean="0"/>
              <a:pPr/>
              <a:t>3</a:t>
            </a:fld>
            <a:endParaRPr lang="en-US"/>
          </a:p>
        </p:txBody>
      </p:sp>
    </p:spTree>
    <p:extLst>
      <p:ext uri="{BB962C8B-B14F-4D97-AF65-F5344CB8AC3E}">
        <p14:creationId xmlns:p14="http://schemas.microsoft.com/office/powerpoint/2010/main" val="23990407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Let students read on their own. </a:t>
            </a:r>
          </a:p>
        </p:txBody>
      </p:sp>
      <p:sp>
        <p:nvSpPr>
          <p:cNvPr id="4" name="Slide Number Placeholder 3"/>
          <p:cNvSpPr>
            <a:spLocks noGrp="1"/>
          </p:cNvSpPr>
          <p:nvPr>
            <p:ph type="sldNum" sz="quarter" idx="5"/>
          </p:nvPr>
        </p:nvSpPr>
        <p:spPr/>
        <p:txBody>
          <a:bodyPr/>
          <a:lstStyle/>
          <a:p>
            <a:fld id="{60B3F57F-662E-49CD-9792-2D83C216DCEC}" type="slidenum">
              <a:rPr lang="en-US" smtClean="0"/>
              <a:pPr/>
              <a:t>21</a:t>
            </a:fld>
            <a:endParaRPr lang="en-US"/>
          </a:p>
        </p:txBody>
      </p:sp>
    </p:spTree>
    <p:extLst>
      <p:ext uri="{BB962C8B-B14F-4D97-AF65-F5344CB8AC3E}">
        <p14:creationId xmlns:p14="http://schemas.microsoft.com/office/powerpoint/2010/main" val="4603211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0B3F57F-662E-49CD-9792-2D83C216DCEC}" type="slidenum">
              <a:rPr lang="en-US" smtClean="0"/>
              <a:pPr/>
              <a:t>22</a:t>
            </a:fld>
            <a:endParaRPr lang="en-US"/>
          </a:p>
        </p:txBody>
      </p:sp>
    </p:spTree>
    <p:extLst>
      <p:ext uri="{BB962C8B-B14F-4D97-AF65-F5344CB8AC3E}">
        <p14:creationId xmlns:p14="http://schemas.microsoft.com/office/powerpoint/2010/main" val="7036790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Discuss an example of a typical schedule and how each class the pass earns them .5 credits. </a:t>
            </a:r>
          </a:p>
        </p:txBody>
      </p:sp>
      <p:sp>
        <p:nvSpPr>
          <p:cNvPr id="4" name="Slide Number Placeholder 3"/>
          <p:cNvSpPr>
            <a:spLocks noGrp="1"/>
          </p:cNvSpPr>
          <p:nvPr>
            <p:ph type="sldNum" sz="quarter" idx="5"/>
          </p:nvPr>
        </p:nvSpPr>
        <p:spPr/>
        <p:txBody>
          <a:bodyPr/>
          <a:lstStyle/>
          <a:p>
            <a:fld id="{60B3F57F-662E-49CD-9792-2D83C216DCEC}" type="slidenum">
              <a:rPr lang="en-US" smtClean="0"/>
              <a:pPr/>
              <a:t>4</a:t>
            </a:fld>
            <a:endParaRPr lang="en-US"/>
          </a:p>
        </p:txBody>
      </p:sp>
    </p:spTree>
    <p:extLst>
      <p:ext uri="{BB962C8B-B14F-4D97-AF65-F5344CB8AC3E}">
        <p14:creationId xmlns:p14="http://schemas.microsoft.com/office/powerpoint/2010/main" val="3526393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Show this screen to highlight the different type of credits students need to graduate. </a:t>
            </a:r>
          </a:p>
        </p:txBody>
      </p:sp>
      <p:sp>
        <p:nvSpPr>
          <p:cNvPr id="4" name="Slide Number Placeholder 3"/>
          <p:cNvSpPr>
            <a:spLocks noGrp="1"/>
          </p:cNvSpPr>
          <p:nvPr>
            <p:ph type="sldNum" sz="quarter" idx="5"/>
          </p:nvPr>
        </p:nvSpPr>
        <p:spPr/>
        <p:txBody>
          <a:bodyPr/>
          <a:lstStyle/>
          <a:p>
            <a:fld id="{60B3F57F-662E-49CD-9792-2D83C216DCEC}" type="slidenum">
              <a:rPr lang="en-US" smtClean="0"/>
              <a:pPr/>
              <a:t>5</a:t>
            </a:fld>
            <a:endParaRPr lang="en-US"/>
          </a:p>
        </p:txBody>
      </p:sp>
    </p:spTree>
    <p:extLst>
      <p:ext uri="{BB962C8B-B14F-4D97-AF65-F5344CB8AC3E}">
        <p14:creationId xmlns:p14="http://schemas.microsoft.com/office/powerpoint/2010/main" val="12185236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a:t>Can say: </a:t>
            </a:r>
            <a:r>
              <a:rPr lang="en-US" sz="1200" b="0" i="0" kern="1200">
                <a:solidFill>
                  <a:schemeClr val="tx1"/>
                </a:solidFill>
                <a:latin typeface="+mn-lt"/>
                <a:ea typeface="+mn-ea"/>
                <a:cs typeface="+mn-cs"/>
              </a:rPr>
              <a:t>A Personalized Pathway is a locally determined body of coursework that is deemed necessary to attain the post-secondary career or educational goals chosen by the student. Within the 24-credit graduation requirement framework, the Personalized Pathway Requirements are three flexible credits that a chosen by student that help prepare the student for specific education or career goals.”</a:t>
            </a:r>
          </a:p>
          <a:p>
            <a:endParaRPr lang="en-US" sz="1200" b="0" i="0" kern="1200">
              <a:solidFill>
                <a:schemeClr val="tx1"/>
              </a:solidFill>
              <a:latin typeface="+mn-lt"/>
              <a:ea typeface="+mn-ea"/>
              <a:cs typeface="+mn-cs"/>
            </a:endParaRPr>
          </a:p>
          <a:p>
            <a:r>
              <a:rPr lang="en-US"/>
              <a:t>*Tell students they will identify a PPR, if needed, as part of their HS and Beyond Plan which will be completed in a future lesson. </a:t>
            </a:r>
          </a:p>
        </p:txBody>
      </p:sp>
      <p:sp>
        <p:nvSpPr>
          <p:cNvPr id="4" name="Slide Number Placeholder 3"/>
          <p:cNvSpPr>
            <a:spLocks noGrp="1"/>
          </p:cNvSpPr>
          <p:nvPr>
            <p:ph type="sldNum" sz="quarter" idx="10"/>
          </p:nvPr>
        </p:nvSpPr>
        <p:spPr/>
        <p:txBody>
          <a:bodyPr/>
          <a:lstStyle/>
          <a:p>
            <a:fld id="{60B3F57F-662E-49CD-9792-2D83C216DCEC}"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Tell students their counselors will be discussing their graduation pathways with them, as well as all graduation requirements before they graduate. </a:t>
            </a:r>
          </a:p>
        </p:txBody>
      </p:sp>
      <p:sp>
        <p:nvSpPr>
          <p:cNvPr id="4" name="Slide Number Placeholder 3"/>
          <p:cNvSpPr>
            <a:spLocks noGrp="1"/>
          </p:cNvSpPr>
          <p:nvPr>
            <p:ph type="sldNum" sz="quarter" idx="5"/>
          </p:nvPr>
        </p:nvSpPr>
        <p:spPr/>
        <p:txBody>
          <a:bodyPr/>
          <a:lstStyle/>
          <a:p>
            <a:fld id="{60B3F57F-662E-49CD-9792-2D83C216DCEC}" type="slidenum">
              <a:rPr lang="en-US" smtClean="0"/>
              <a:pPr/>
              <a:t>7</a:t>
            </a:fld>
            <a:endParaRPr lang="en-US"/>
          </a:p>
        </p:txBody>
      </p:sp>
    </p:spTree>
    <p:extLst>
      <p:ext uri="{BB962C8B-B14F-4D97-AF65-F5344CB8AC3E}">
        <p14:creationId xmlns:p14="http://schemas.microsoft.com/office/powerpoint/2010/main" val="35587621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a:solidFill>
                  <a:schemeClr val="tx1"/>
                </a:solidFill>
                <a:latin typeface="+mn-lt"/>
                <a:ea typeface="+mn-ea"/>
                <a:cs typeface="+mn-cs"/>
              </a:rPr>
              <a:t>HSBP</a:t>
            </a:r>
            <a:r>
              <a:rPr lang="en-US" sz="1200" b="0" i="0" kern="1200" baseline="0">
                <a:solidFill>
                  <a:schemeClr val="tx1"/>
                </a:solidFill>
                <a:latin typeface="+mn-lt"/>
                <a:ea typeface="+mn-ea"/>
                <a:cs typeface="+mn-cs"/>
              </a:rPr>
              <a:t> contains:</a:t>
            </a:r>
          </a:p>
          <a:p>
            <a:pPr>
              <a:buFont typeface="Arial" pitchFamily="34" charset="0"/>
              <a:buChar char="•"/>
            </a:pPr>
            <a:r>
              <a:rPr lang="en-US" sz="1200" b="0" i="0" kern="1200">
                <a:solidFill>
                  <a:schemeClr val="tx1"/>
                </a:solidFill>
                <a:latin typeface="+mn-lt"/>
                <a:ea typeface="+mn-ea"/>
                <a:cs typeface="+mn-cs"/>
              </a:rPr>
              <a:t>an identification of career goals, aided by a skills and interest assessment;</a:t>
            </a:r>
          </a:p>
          <a:p>
            <a:pPr>
              <a:buFont typeface="Arial" pitchFamily="34" charset="0"/>
              <a:buChar char="•"/>
            </a:pPr>
            <a:r>
              <a:rPr lang="en-US" sz="1200" b="0" i="0" kern="1200">
                <a:solidFill>
                  <a:schemeClr val="tx1"/>
                </a:solidFill>
                <a:latin typeface="+mn-lt"/>
                <a:ea typeface="+mn-ea"/>
                <a:cs typeface="+mn-cs"/>
              </a:rPr>
              <a:t>an identification of educational goals;</a:t>
            </a:r>
          </a:p>
          <a:p>
            <a:pPr>
              <a:buFont typeface="Arial" pitchFamily="34" charset="0"/>
              <a:buChar char="•"/>
            </a:pPr>
            <a:r>
              <a:rPr lang="en-US" sz="1200" b="0" i="0" kern="1200">
                <a:solidFill>
                  <a:schemeClr val="tx1"/>
                </a:solidFill>
                <a:latin typeface="+mn-lt"/>
                <a:ea typeface="+mn-ea"/>
                <a:cs typeface="+mn-cs"/>
              </a:rPr>
              <a:t>a four-year plan for course-taking that fulfills state and local graduation requirements and aligns with the student's career and educational goals;</a:t>
            </a:r>
          </a:p>
          <a:p>
            <a:pPr>
              <a:buFont typeface="Arial" pitchFamily="34" charset="0"/>
              <a:buChar char="•"/>
            </a:pPr>
            <a:r>
              <a:rPr lang="en-US" sz="1200" b="0" i="0" kern="1200">
                <a:solidFill>
                  <a:schemeClr val="tx1"/>
                </a:solidFill>
                <a:latin typeface="+mn-lt"/>
                <a:ea typeface="+mn-ea"/>
                <a:cs typeface="+mn-cs"/>
              </a:rPr>
              <a:t>and by the end of twelfth grade, a current resume or activity log that provides a written compilation of the student's education, any work experience, and any community service and how the school district recognized the community service.</a:t>
            </a:r>
          </a:p>
          <a:p>
            <a:endParaRPr lang="en-US"/>
          </a:p>
        </p:txBody>
      </p:sp>
      <p:sp>
        <p:nvSpPr>
          <p:cNvPr id="4" name="Slide Number Placeholder 3"/>
          <p:cNvSpPr>
            <a:spLocks noGrp="1"/>
          </p:cNvSpPr>
          <p:nvPr>
            <p:ph type="sldNum" sz="quarter" idx="5"/>
          </p:nvPr>
        </p:nvSpPr>
        <p:spPr/>
        <p:txBody>
          <a:bodyPr/>
          <a:lstStyle/>
          <a:p>
            <a:fld id="{60B3F57F-662E-49CD-9792-2D83C216DCEC}" type="slidenum">
              <a:rPr lang="en-US" smtClean="0"/>
              <a:pPr/>
              <a:t>8</a:t>
            </a:fld>
            <a:endParaRPr lang="en-US"/>
          </a:p>
        </p:txBody>
      </p:sp>
    </p:spTree>
    <p:extLst>
      <p:ext uri="{BB962C8B-B14F-4D97-AF65-F5344CB8AC3E}">
        <p14:creationId xmlns:p14="http://schemas.microsoft.com/office/powerpoint/2010/main" val="26272011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Tell students there are many ways to complete their education and even earn college credit in high school. This will also be discussed during registration advisory. Feel free to discuss classes you teach/have thought in these areas. Links are provided if you'd like to show students where they can find more information. </a:t>
            </a:r>
          </a:p>
        </p:txBody>
      </p:sp>
      <p:sp>
        <p:nvSpPr>
          <p:cNvPr id="4" name="Slide Number Placeholder 3"/>
          <p:cNvSpPr>
            <a:spLocks noGrp="1"/>
          </p:cNvSpPr>
          <p:nvPr>
            <p:ph type="sldNum" sz="quarter" idx="5"/>
          </p:nvPr>
        </p:nvSpPr>
        <p:spPr/>
        <p:txBody>
          <a:bodyPr/>
          <a:lstStyle/>
          <a:p>
            <a:fld id="{60B3F57F-662E-49CD-9792-2D83C216DCEC}" type="slidenum">
              <a:rPr lang="en-US" smtClean="0"/>
              <a:pPr/>
              <a:t>9</a:t>
            </a:fld>
            <a:endParaRPr lang="en-US"/>
          </a:p>
        </p:txBody>
      </p:sp>
    </p:spTree>
    <p:extLst>
      <p:ext uri="{BB962C8B-B14F-4D97-AF65-F5344CB8AC3E}">
        <p14:creationId xmlns:p14="http://schemas.microsoft.com/office/powerpoint/2010/main" val="14798153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Ask students to open up their laptops and direct them to either Jackson’s website.</a:t>
            </a:r>
          </a:p>
        </p:txBody>
      </p:sp>
      <p:sp>
        <p:nvSpPr>
          <p:cNvPr id="4" name="Slide Number Placeholder 3"/>
          <p:cNvSpPr>
            <a:spLocks noGrp="1"/>
          </p:cNvSpPr>
          <p:nvPr>
            <p:ph type="sldNum" sz="quarter" idx="5"/>
          </p:nvPr>
        </p:nvSpPr>
        <p:spPr/>
        <p:txBody>
          <a:bodyPr/>
          <a:lstStyle/>
          <a:p>
            <a:fld id="{60B3F57F-662E-49CD-9792-2D83C216DCEC}" type="slidenum">
              <a:rPr lang="en-US" smtClean="0"/>
              <a:pPr/>
              <a:t>10</a:t>
            </a:fld>
            <a:endParaRPr lang="en-US"/>
          </a:p>
        </p:txBody>
      </p:sp>
    </p:spTree>
    <p:extLst>
      <p:ext uri="{BB962C8B-B14F-4D97-AF65-F5344CB8AC3E}">
        <p14:creationId xmlns:p14="http://schemas.microsoft.com/office/powerpoint/2010/main" val="168471697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9334D819-9F07-4261-B09B-9E467E5D9002}" type="datetimeFigureOut">
              <a:rPr lang="en-US" smtClean="0"/>
              <a:pPr/>
              <a:t>10/15/2024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71766878-3199-4EAB-94E7-2D6D11070E14}" type="slidenum">
              <a:rPr lang="en-US" smtClean="0"/>
              <a:pPr/>
              <a:t>‹#›</a:t>
            </a:fld>
            <a:endParaRPr lang="en-US"/>
          </a:p>
        </p:txBody>
      </p:sp>
    </p:spTree>
    <p:extLst>
      <p:ext uri="{BB962C8B-B14F-4D97-AF65-F5344CB8AC3E}">
        <p14:creationId xmlns:p14="http://schemas.microsoft.com/office/powerpoint/2010/main" val="20971768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334D819-9F07-4261-B09B-9E467E5D9002}" type="datetimeFigureOut">
              <a:rPr lang="en-US" smtClean="0"/>
              <a:pPr/>
              <a:t>10/15/2024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766878-3199-4EAB-94E7-2D6D11070E14}" type="slidenum">
              <a:rPr lang="en-US" smtClean="0"/>
              <a:pPr/>
              <a:t>‹#›</a:t>
            </a:fld>
            <a:endParaRPr lang="en-US"/>
          </a:p>
        </p:txBody>
      </p:sp>
    </p:spTree>
    <p:extLst>
      <p:ext uri="{BB962C8B-B14F-4D97-AF65-F5344CB8AC3E}">
        <p14:creationId xmlns:p14="http://schemas.microsoft.com/office/powerpoint/2010/main" val="21352259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334D819-9F07-4261-B09B-9E467E5D9002}" type="datetimeFigureOut">
              <a:rPr lang="en-US" smtClean="0"/>
              <a:pPr/>
              <a:t>10/15/2024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766878-3199-4EAB-94E7-2D6D11070E14}" type="slidenum">
              <a:rPr lang="en-US" smtClean="0"/>
              <a:pPr/>
              <a:t>‹#›</a:t>
            </a:fld>
            <a:endParaRPr lang="en-US"/>
          </a:p>
        </p:txBody>
      </p:sp>
    </p:spTree>
    <p:extLst>
      <p:ext uri="{BB962C8B-B14F-4D97-AF65-F5344CB8AC3E}">
        <p14:creationId xmlns:p14="http://schemas.microsoft.com/office/powerpoint/2010/main" val="4085910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375028" y="1240536"/>
            <a:ext cx="1645920" cy="975613"/>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10/15/2024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084306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334D819-9F07-4261-B09B-9E467E5D9002}" type="datetimeFigureOut">
              <a:rPr lang="en-US" smtClean="0"/>
              <a:pPr/>
              <a:t>10/15/2024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766878-3199-4EAB-94E7-2D6D11070E14}" type="slidenum">
              <a:rPr lang="en-US" smtClean="0"/>
              <a:pPr/>
              <a:t>‹#›</a:t>
            </a:fld>
            <a:endParaRPr lang="en-US"/>
          </a:p>
        </p:txBody>
      </p:sp>
    </p:spTree>
    <p:extLst>
      <p:ext uri="{BB962C8B-B14F-4D97-AF65-F5344CB8AC3E}">
        <p14:creationId xmlns:p14="http://schemas.microsoft.com/office/powerpoint/2010/main" val="3308799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593667" y="6272784"/>
            <a:ext cx="2644309" cy="365125"/>
          </a:xfrm>
        </p:spPr>
        <p:txBody>
          <a:bodyPr/>
          <a:lstStyle/>
          <a:p>
            <a:fld id="{9334D819-9F07-4261-B09B-9E467E5D9002}" type="datetimeFigureOut">
              <a:rPr lang="en-US" smtClean="0"/>
              <a:pPr/>
              <a:t>10/15/2024</a:t>
            </a:fld>
            <a:endParaRPr lang="en-US"/>
          </a:p>
        </p:txBody>
      </p:sp>
      <p:sp>
        <p:nvSpPr>
          <p:cNvPr id="5" name="Footer Placeholder 4"/>
          <p:cNvSpPr>
            <a:spLocks noGrp="1"/>
          </p:cNvSpPr>
          <p:nvPr>
            <p:ph type="ftr" sz="quarter" idx="11"/>
          </p:nvPr>
        </p:nvSpPr>
        <p:spPr>
          <a:xfrm>
            <a:off x="2182708" y="6272784"/>
            <a:ext cx="6327648" cy="365125"/>
          </a:xfrm>
        </p:spPr>
        <p:txBody>
          <a:bodyPr/>
          <a:lstStyle/>
          <a:p>
            <a:endParaRPr lang="en-U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71766878-3199-4EAB-94E7-2D6D11070E14}" type="slidenum">
              <a:rPr lang="en-US" smtClean="0"/>
              <a:pPr/>
              <a:t>‹#›</a:t>
            </a:fld>
            <a:endParaRPr lang="en-US"/>
          </a:p>
        </p:txBody>
      </p:sp>
    </p:spTree>
    <p:extLst>
      <p:ext uri="{BB962C8B-B14F-4D97-AF65-F5344CB8AC3E}">
        <p14:creationId xmlns:p14="http://schemas.microsoft.com/office/powerpoint/2010/main" val="2737597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334D819-9F07-4261-B09B-9E467E5D9002}" type="datetimeFigureOut">
              <a:rPr lang="en-US" smtClean="0"/>
              <a:pPr/>
              <a:t>10/15/2024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766878-3199-4EAB-94E7-2D6D11070E14}" type="slidenum">
              <a:rPr lang="en-US" smtClean="0"/>
              <a:pPr/>
              <a:t>‹#›</a:t>
            </a:fld>
            <a:endParaRPr lang="en-US"/>
          </a:p>
        </p:txBody>
      </p:sp>
    </p:spTree>
    <p:extLst>
      <p:ext uri="{BB962C8B-B14F-4D97-AF65-F5344CB8AC3E}">
        <p14:creationId xmlns:p14="http://schemas.microsoft.com/office/powerpoint/2010/main" val="2222547364"/>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334D819-9F07-4261-B09B-9E467E5D9002}" type="datetimeFigureOut">
              <a:rPr lang="en-US" smtClean="0"/>
              <a:pPr/>
              <a:t>10/15/2024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766878-3199-4EAB-94E7-2D6D11070E14}" type="slidenum">
              <a:rPr lang="en-US" smtClean="0"/>
              <a:pPr/>
              <a:t>‹#›</a:t>
            </a:fld>
            <a:endParaRPr lang="en-US"/>
          </a:p>
        </p:txBody>
      </p:sp>
    </p:spTree>
    <p:extLst>
      <p:ext uri="{BB962C8B-B14F-4D97-AF65-F5344CB8AC3E}">
        <p14:creationId xmlns:p14="http://schemas.microsoft.com/office/powerpoint/2010/main" val="1444200124"/>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334D819-9F07-4261-B09B-9E467E5D9002}" type="datetimeFigureOut">
              <a:rPr lang="en-US" smtClean="0"/>
              <a:pPr/>
              <a:t>10/15/2024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766878-3199-4EAB-94E7-2D6D11070E14}" type="slidenum">
              <a:rPr lang="en-US" smtClean="0"/>
              <a:pPr/>
              <a:t>‹#›</a:t>
            </a:fld>
            <a:endParaRPr lang="en-US"/>
          </a:p>
        </p:txBody>
      </p:sp>
    </p:spTree>
    <p:extLst>
      <p:ext uri="{BB962C8B-B14F-4D97-AF65-F5344CB8AC3E}">
        <p14:creationId xmlns:p14="http://schemas.microsoft.com/office/powerpoint/2010/main" val="4186165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smtClean="0"/>
              <a:pPr/>
              <a:t>10/15/2024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766878-3199-4EAB-94E7-2D6D11070E14}" type="slidenum">
              <a:rPr lang="en-US" smtClean="0"/>
              <a:pPr/>
              <a:t>‹#›</a:t>
            </a:fld>
            <a:endParaRPr lang="en-US"/>
          </a:p>
        </p:txBody>
      </p:sp>
    </p:spTree>
    <p:extLst>
      <p:ext uri="{BB962C8B-B14F-4D97-AF65-F5344CB8AC3E}">
        <p14:creationId xmlns:p14="http://schemas.microsoft.com/office/powerpoint/2010/main" val="18171345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334D819-9F07-4261-B09B-9E467E5D9002}" type="datetimeFigureOut">
              <a:rPr lang="en-US" smtClean="0"/>
              <a:pPr/>
              <a:t>10/15/2024</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71766878-3199-4EAB-94E7-2D6D11070E14}" type="slidenum">
              <a:rPr lang="en-US" smtClean="0"/>
              <a:pPr/>
              <a:t>‹#›</a:t>
            </a:fld>
            <a:endParaRPr lang="en-US"/>
          </a:p>
        </p:txBody>
      </p:sp>
    </p:spTree>
    <p:extLst>
      <p:ext uri="{BB962C8B-B14F-4D97-AF65-F5344CB8AC3E}">
        <p14:creationId xmlns:p14="http://schemas.microsoft.com/office/powerpoint/2010/main" val="3682443761"/>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334D819-9F07-4261-B09B-9E467E5D9002}" type="datetimeFigureOut">
              <a:rPr lang="en-US" smtClean="0"/>
              <a:pPr/>
              <a:t>10/15/2024</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71766878-3199-4EAB-94E7-2D6D11070E14}" type="slidenum">
              <a:rPr lang="en-US" smtClean="0"/>
              <a:pPr/>
              <a:t>‹#›</a:t>
            </a:fld>
            <a:endParaRPr lang="en-US"/>
          </a:p>
        </p:txBody>
      </p:sp>
    </p:spTree>
    <p:extLst>
      <p:ext uri="{BB962C8B-B14F-4D97-AF65-F5344CB8AC3E}">
        <p14:creationId xmlns:p14="http://schemas.microsoft.com/office/powerpoint/2010/main" val="5469642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9334D819-9F07-4261-B09B-9E467E5D9002}" type="datetimeFigureOut">
              <a:rPr lang="en-US" smtClean="0"/>
              <a:pPr/>
              <a:t>10/15/2024</a:t>
            </a:fld>
            <a:endParaRPr lang="en-U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4">
                <a:duotone>
                  <a:schemeClr val="accent1">
                    <a:shade val="45000"/>
                    <a:satMod val="135000"/>
                  </a:schemeClr>
                  <a:prstClr val="white"/>
                </a:duotone>
                <a:extLst>
                  <a:ext uri="{BEBA8EAE-BF5A-486C-A8C5-ECC9F3942E4B}">
                    <a14:imgProps xmlns:a14="http://schemas.microsoft.com/office/drawing/2010/main">
                      <a14:imgLayer r:embed="rId1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71766878-3199-4EAB-94E7-2D6D11070E14}" type="slidenum">
              <a:rPr lang="en-US" smtClean="0"/>
              <a:pPr/>
              <a:t>‹#›</a:t>
            </a:fld>
            <a:endParaRPr lang="en-US"/>
          </a:p>
        </p:txBody>
      </p:sp>
    </p:spTree>
    <p:extLst>
      <p:ext uri="{BB962C8B-B14F-4D97-AF65-F5344CB8AC3E}">
        <p14:creationId xmlns:p14="http://schemas.microsoft.com/office/powerpoint/2010/main" val="2569588114"/>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Lst>
  <p:txStyles>
    <p:titleStyle>
      <a:lvl1pPr algn="l" defTabSz="914400" rtl="0" eaLnBrk="1" latinLnBrk="0" hangingPunct="1">
        <a:lnSpc>
          <a:spcPct val="90000"/>
        </a:lnSpc>
        <a:spcBef>
          <a:spcPct val="0"/>
        </a:spcBef>
        <a:buNone/>
        <a:defRPr sz="5400" kern="1200" cap="all" baseline="0">
          <a:blipFill>
            <a:blip r:embed="rId16">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15.jpg"/><Relationship Id="rId5" Type="http://schemas.openxmlformats.org/officeDocument/2006/relationships/image" Target="../media/image1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6.png"/><Relationship Id="rId7" Type="http://schemas.openxmlformats.org/officeDocument/2006/relationships/image" Target="../media/image19.jp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18.png"/><Relationship Id="rId5" Type="http://schemas.openxmlformats.org/officeDocument/2006/relationships/image" Target="../media/image3.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everettsd.org/Page/13"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hyperlink" Target="https://www.everettsd.org/domain/2027"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4.png"/><Relationship Id="rId7" Type="http://schemas.openxmlformats.org/officeDocument/2006/relationships/hyperlink" Target="https://www.everettsd.org/domain/2027" TargetMode="External"/><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microsoft.com/office/2007/relationships/hdphoto" Target="../media/hdphoto1.wdp"/><Relationship Id="rId5" Type="http://schemas.openxmlformats.org/officeDocument/2006/relationships/image" Target="../media/image3.png"/><Relationship Id="rId4" Type="http://schemas.microsoft.com/office/2007/relationships/hdphoto" Target="../media/hdphoto2.wdp"/></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comments" Target="../comments/comment1.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hyperlink" Target="https://www.everettsd.org/domain/2315" TargetMode="External"/><Relationship Id="rId7" Type="http://schemas.openxmlformats.org/officeDocument/2006/relationships/image" Target="../media/image10.emf"/><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sc.mukilteoschools.org/" TargetMode="External"/><Relationship Id="rId5" Type="http://schemas.openxmlformats.org/officeDocument/2006/relationships/hyperlink" Target="https://www.msd25.org/page/rap" TargetMode="External"/><Relationship Id="rId4" Type="http://schemas.openxmlformats.org/officeDocument/2006/relationships/hyperlink" Target="https://www.everettsd.org/Page/42426" TargetMode="External"/><Relationship Id="rId9"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C6740-20DB-4E6A-B015-7B951FC3BAE7}"/>
              </a:ext>
            </a:extLst>
          </p:cNvPr>
          <p:cNvSpPr>
            <a:spLocks noGrp="1"/>
          </p:cNvSpPr>
          <p:nvPr>
            <p:ph type="ctrTitle"/>
          </p:nvPr>
        </p:nvSpPr>
        <p:spPr/>
        <p:txBody>
          <a:bodyPr/>
          <a:lstStyle/>
          <a:p>
            <a:r>
              <a:rPr lang="en-US"/>
              <a:t>High SCHOOL 101: </a:t>
            </a:r>
            <a:br>
              <a:rPr lang="en-US"/>
            </a:br>
            <a:r>
              <a:rPr lang="en-US" sz="6000"/>
              <a:t>High School AND Beyond</a:t>
            </a:r>
          </a:p>
        </p:txBody>
      </p:sp>
      <p:sp>
        <p:nvSpPr>
          <p:cNvPr id="3" name="Subtitle 2">
            <a:extLst>
              <a:ext uri="{FF2B5EF4-FFF2-40B4-BE49-F238E27FC236}">
                <a16:creationId xmlns:a16="http://schemas.microsoft.com/office/drawing/2014/main" id="{83A3BD06-D98C-42AD-A032-3F1B7F8320F9}"/>
              </a:ext>
            </a:extLst>
          </p:cNvPr>
          <p:cNvSpPr>
            <a:spLocks noGrp="1"/>
          </p:cNvSpPr>
          <p:nvPr>
            <p:ph type="subTitle" idx="1"/>
          </p:nvPr>
        </p:nvSpPr>
        <p:spPr/>
        <p:txBody>
          <a:bodyPr/>
          <a:lstStyle/>
          <a:p>
            <a:r>
              <a:rPr lang="en-US"/>
              <a:t>From Henry M. Jackson High School Counselors </a:t>
            </a:r>
          </a:p>
        </p:txBody>
      </p:sp>
    </p:spTree>
    <p:extLst>
      <p:ext uri="{BB962C8B-B14F-4D97-AF65-F5344CB8AC3E}">
        <p14:creationId xmlns:p14="http://schemas.microsoft.com/office/powerpoint/2010/main" val="24287781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ctrTitle"/>
          </p:nvPr>
        </p:nvSpPr>
        <p:spPr>
          <a:xfrm>
            <a:off x="973583" y="1003974"/>
            <a:ext cx="1981489" cy="693780"/>
          </a:xfrm>
          <a:prstGeom prst="rect">
            <a:avLst/>
          </a:prstGeom>
        </p:spPr>
        <p:txBody>
          <a:bodyPr vert="horz" wrap="square" lIns="0" tIns="16510" rIns="0" bIns="0" rtlCol="0">
            <a:spAutoFit/>
          </a:bodyPr>
          <a:lstStyle/>
          <a:p>
            <a:pPr marL="12700">
              <a:lnSpc>
                <a:spcPct val="100000"/>
              </a:lnSpc>
              <a:spcBef>
                <a:spcPts val="130"/>
              </a:spcBef>
            </a:pPr>
            <a:r>
              <a:rPr sz="4400">
                <a:solidFill>
                  <a:srgbClr val="252525"/>
                </a:solidFill>
                <a:latin typeface="Garamond"/>
                <a:cs typeface="Garamond"/>
              </a:rPr>
              <a:t>Step </a:t>
            </a:r>
            <a:r>
              <a:rPr sz="4400" spc="-25">
                <a:solidFill>
                  <a:srgbClr val="252525"/>
                </a:solidFill>
                <a:latin typeface="Garamond"/>
                <a:cs typeface="Garamond"/>
              </a:rPr>
              <a:t>1:</a:t>
            </a:r>
            <a:endParaRPr sz="4400">
              <a:latin typeface="Garamond"/>
              <a:cs typeface="Garamond"/>
            </a:endParaRPr>
          </a:p>
        </p:txBody>
      </p:sp>
      <p:sp>
        <p:nvSpPr>
          <p:cNvPr id="3" name="object 3"/>
          <p:cNvSpPr txBox="1"/>
          <p:nvPr/>
        </p:nvSpPr>
        <p:spPr>
          <a:xfrm>
            <a:off x="1221907" y="1630736"/>
            <a:ext cx="9261870" cy="509114"/>
          </a:xfrm>
          <a:prstGeom prst="rect">
            <a:avLst/>
          </a:prstGeom>
        </p:spPr>
        <p:txBody>
          <a:bodyPr vert="horz" wrap="square" lIns="0" tIns="16510" rIns="0" bIns="0" rtlCol="0">
            <a:spAutoFit/>
          </a:bodyPr>
          <a:lstStyle/>
          <a:p>
            <a:pPr marL="12700">
              <a:lnSpc>
                <a:spcPct val="100000"/>
              </a:lnSpc>
              <a:spcBef>
                <a:spcPts val="130"/>
              </a:spcBef>
            </a:pPr>
            <a:r>
              <a:rPr lang="en-US" sz="3200" spc="-125">
                <a:solidFill>
                  <a:srgbClr val="252525"/>
                </a:solidFill>
                <a:latin typeface="Garamond"/>
                <a:cs typeface="Garamond"/>
              </a:rPr>
              <a:t>From the JHS Counseling Webpage, click on Students </a:t>
            </a:r>
            <a:r>
              <a:rPr sz="3200" spc="-10">
                <a:solidFill>
                  <a:srgbClr val="252525"/>
                </a:solidFill>
                <a:latin typeface="Garamond"/>
                <a:cs typeface="Garamond"/>
              </a:rPr>
              <a:t>website</a:t>
            </a:r>
            <a:endParaRPr sz="3200">
              <a:latin typeface="Garamond"/>
              <a:cs typeface="Garamond"/>
            </a:endParaRPr>
          </a:p>
        </p:txBody>
      </p:sp>
      <p:sp>
        <p:nvSpPr>
          <p:cNvPr id="7" name="object 2">
            <a:extLst>
              <a:ext uri="{FF2B5EF4-FFF2-40B4-BE49-F238E27FC236}">
                <a16:creationId xmlns:a16="http://schemas.microsoft.com/office/drawing/2014/main" id="{DA83448E-7CD2-BB2E-EF12-9C678F51AE85}"/>
              </a:ext>
            </a:extLst>
          </p:cNvPr>
          <p:cNvSpPr txBox="1">
            <a:spLocks/>
          </p:cNvSpPr>
          <p:nvPr/>
        </p:nvSpPr>
        <p:spPr>
          <a:xfrm>
            <a:off x="1447345" y="130990"/>
            <a:ext cx="8883311" cy="940001"/>
          </a:xfrm>
          <a:prstGeom prst="rect">
            <a:avLst/>
          </a:prstGeom>
          <a:effectLst/>
        </p:spPr>
        <p:txBody>
          <a:bodyPr vert="horz" wrap="square" lIns="0" tIns="16510" rIns="0" bIns="0" rtlCol="0" anchor="ctr">
            <a:sp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2700">
              <a:spcBef>
                <a:spcPts val="130"/>
              </a:spcBef>
            </a:pPr>
            <a:r>
              <a:rPr lang="en-US" sz="6000"/>
              <a:t>Opening Your School Email</a:t>
            </a:r>
            <a:endParaRPr lang="en-US" sz="6000">
              <a:solidFill>
                <a:schemeClr val="accent1"/>
              </a:solidFill>
              <a:latin typeface="Garamond"/>
              <a:cs typeface="Garamond"/>
            </a:endParaRPr>
          </a:p>
        </p:txBody>
      </p:sp>
      <p:pic>
        <p:nvPicPr>
          <p:cNvPr id="8" name="Picture 7">
            <a:extLst>
              <a:ext uri="{FF2B5EF4-FFF2-40B4-BE49-F238E27FC236}">
                <a16:creationId xmlns:a16="http://schemas.microsoft.com/office/drawing/2014/main" id="{C208CBAC-A5A3-8371-3ED0-5A01E98FC77B}"/>
              </a:ext>
            </a:extLst>
          </p:cNvPr>
          <p:cNvPicPr>
            <a:picLocks noChangeAspect="1"/>
          </p:cNvPicPr>
          <p:nvPr/>
        </p:nvPicPr>
        <p:blipFill>
          <a:blip r:embed="rId3"/>
          <a:stretch>
            <a:fillRect/>
          </a:stretch>
        </p:blipFill>
        <p:spPr>
          <a:xfrm>
            <a:off x="1319271" y="2249564"/>
            <a:ext cx="8955628" cy="849430"/>
          </a:xfrm>
          <a:prstGeom prst="rect">
            <a:avLst/>
          </a:prstGeom>
          <a:effectLst/>
        </p:spPr>
      </p:pic>
      <p:sp>
        <p:nvSpPr>
          <p:cNvPr id="4" name="Rectangle: Rounded Corners 3">
            <a:extLst>
              <a:ext uri="{FF2B5EF4-FFF2-40B4-BE49-F238E27FC236}">
                <a16:creationId xmlns:a16="http://schemas.microsoft.com/office/drawing/2014/main" id="{1FFB7304-1476-31DE-60C0-3FD53298239F}"/>
              </a:ext>
            </a:extLst>
          </p:cNvPr>
          <p:cNvSpPr/>
          <p:nvPr/>
        </p:nvSpPr>
        <p:spPr>
          <a:xfrm>
            <a:off x="6356195" y="2249564"/>
            <a:ext cx="1315844" cy="849430"/>
          </a:xfrm>
          <a:prstGeom prst="roundRect">
            <a:avLst/>
          </a:prstGeom>
          <a:noFill/>
          <a:ln w="66675">
            <a:solidFill>
              <a:srgbClr val="FFFF00"/>
            </a:solidFill>
          </a:ln>
          <a:effectLst>
            <a:outerShdw dist="50800" dir="5400000" sx="101000" sy="101000" algn="ctr" rotWithShape="0">
              <a:srgbClr val="FFFF00"/>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bject 2">
            <a:extLst>
              <a:ext uri="{FF2B5EF4-FFF2-40B4-BE49-F238E27FC236}">
                <a16:creationId xmlns:a16="http://schemas.microsoft.com/office/drawing/2014/main" id="{DFEF8F1C-9F67-3BC0-1C42-730C853A12B1}"/>
              </a:ext>
            </a:extLst>
          </p:cNvPr>
          <p:cNvSpPr txBox="1">
            <a:spLocks/>
          </p:cNvSpPr>
          <p:nvPr/>
        </p:nvSpPr>
        <p:spPr>
          <a:xfrm>
            <a:off x="973583" y="3146133"/>
            <a:ext cx="2137606" cy="693780"/>
          </a:xfrm>
          <a:prstGeom prst="rect">
            <a:avLst/>
          </a:prstGeom>
        </p:spPr>
        <p:txBody>
          <a:bodyPr vert="horz" wrap="square" lIns="0" tIns="16510" rIns="0" bIns="0" rtlCol="0" anchor="ctr">
            <a:spAutoFit/>
          </a:bodyPr>
          <a:lstStyle>
            <a:lvl1pPr algn="l" defTabSz="914400" rtl="0" eaLnBrk="1" latinLnBrk="0" hangingPunct="1">
              <a:lnSpc>
                <a:spcPct val="90000"/>
              </a:lnSpc>
              <a:spcBef>
                <a:spcPct val="0"/>
              </a:spcBef>
              <a:buNone/>
              <a:defRPr sz="5400" kern="1200" cap="all" baseline="0">
                <a:blipFill>
                  <a:blip r:embed="rId4">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marL="12700">
              <a:lnSpc>
                <a:spcPct val="100000"/>
              </a:lnSpc>
              <a:spcBef>
                <a:spcPts val="130"/>
              </a:spcBef>
            </a:pPr>
            <a:r>
              <a:rPr lang="en-US" sz="4400">
                <a:solidFill>
                  <a:srgbClr val="252525"/>
                </a:solidFill>
                <a:latin typeface="Garamond"/>
                <a:cs typeface="Garamond"/>
              </a:rPr>
              <a:t>Step </a:t>
            </a:r>
            <a:r>
              <a:rPr lang="en-US" sz="4400" spc="-25">
                <a:solidFill>
                  <a:srgbClr val="252525"/>
                </a:solidFill>
                <a:latin typeface="Garamond"/>
                <a:cs typeface="Garamond"/>
              </a:rPr>
              <a:t>2:</a:t>
            </a:r>
            <a:endParaRPr lang="en-US" sz="4400">
              <a:latin typeface="Garamond"/>
              <a:cs typeface="Garamond"/>
            </a:endParaRPr>
          </a:p>
        </p:txBody>
      </p:sp>
      <p:sp>
        <p:nvSpPr>
          <p:cNvPr id="6" name="object 3">
            <a:extLst>
              <a:ext uri="{FF2B5EF4-FFF2-40B4-BE49-F238E27FC236}">
                <a16:creationId xmlns:a16="http://schemas.microsoft.com/office/drawing/2014/main" id="{7F9F8B18-9176-7231-A76B-E6657C1297CC}"/>
              </a:ext>
            </a:extLst>
          </p:cNvPr>
          <p:cNvSpPr txBox="1"/>
          <p:nvPr/>
        </p:nvSpPr>
        <p:spPr>
          <a:xfrm>
            <a:off x="1221907" y="3748820"/>
            <a:ext cx="3134995" cy="518159"/>
          </a:xfrm>
          <a:prstGeom prst="rect">
            <a:avLst/>
          </a:prstGeom>
        </p:spPr>
        <p:txBody>
          <a:bodyPr vert="horz" wrap="square" lIns="0" tIns="16510" rIns="0" bIns="0" rtlCol="0">
            <a:spAutoFit/>
          </a:bodyPr>
          <a:lstStyle/>
          <a:p>
            <a:pPr marL="12700">
              <a:lnSpc>
                <a:spcPct val="100000"/>
              </a:lnSpc>
              <a:spcBef>
                <a:spcPts val="130"/>
              </a:spcBef>
            </a:pPr>
            <a:r>
              <a:rPr sz="3200">
                <a:solidFill>
                  <a:srgbClr val="252525"/>
                </a:solidFill>
                <a:latin typeface="Garamond"/>
                <a:cs typeface="Garamond"/>
              </a:rPr>
              <a:t>Click</a:t>
            </a:r>
            <a:r>
              <a:rPr sz="3200" spc="-10">
                <a:solidFill>
                  <a:srgbClr val="252525"/>
                </a:solidFill>
                <a:latin typeface="Garamond"/>
                <a:cs typeface="Garamond"/>
              </a:rPr>
              <a:t> </a:t>
            </a:r>
            <a:r>
              <a:rPr sz="3200">
                <a:solidFill>
                  <a:srgbClr val="252525"/>
                </a:solidFill>
                <a:latin typeface="Garamond"/>
                <a:cs typeface="Garamond"/>
              </a:rPr>
              <a:t>on</a:t>
            </a:r>
            <a:r>
              <a:rPr sz="3200" spc="-60">
                <a:solidFill>
                  <a:srgbClr val="252525"/>
                </a:solidFill>
                <a:latin typeface="Garamond"/>
                <a:cs typeface="Garamond"/>
              </a:rPr>
              <a:t> </a:t>
            </a:r>
            <a:r>
              <a:rPr sz="3200">
                <a:solidFill>
                  <a:srgbClr val="252525"/>
                </a:solidFill>
                <a:latin typeface="Garamond"/>
                <a:cs typeface="Garamond"/>
              </a:rPr>
              <a:t>Office</a:t>
            </a:r>
            <a:r>
              <a:rPr sz="3200" spc="-125">
                <a:solidFill>
                  <a:srgbClr val="252525"/>
                </a:solidFill>
                <a:latin typeface="Garamond"/>
                <a:cs typeface="Garamond"/>
              </a:rPr>
              <a:t> </a:t>
            </a:r>
            <a:r>
              <a:rPr sz="3200" spc="-25">
                <a:solidFill>
                  <a:srgbClr val="252525"/>
                </a:solidFill>
                <a:latin typeface="Garamond"/>
                <a:cs typeface="Garamond"/>
              </a:rPr>
              <a:t>365</a:t>
            </a:r>
            <a:endParaRPr sz="3200">
              <a:latin typeface="Garamond"/>
              <a:cs typeface="Garamond"/>
            </a:endParaRPr>
          </a:p>
        </p:txBody>
      </p:sp>
      <p:grpSp>
        <p:nvGrpSpPr>
          <p:cNvPr id="9" name="object 4">
            <a:extLst>
              <a:ext uri="{FF2B5EF4-FFF2-40B4-BE49-F238E27FC236}">
                <a16:creationId xmlns:a16="http://schemas.microsoft.com/office/drawing/2014/main" id="{133E2C17-0807-4A34-FC0B-D4218D5BABC3}"/>
              </a:ext>
            </a:extLst>
          </p:cNvPr>
          <p:cNvGrpSpPr/>
          <p:nvPr/>
        </p:nvGrpSpPr>
        <p:grpSpPr>
          <a:xfrm>
            <a:off x="4203468" y="4138067"/>
            <a:ext cx="2603034" cy="2657650"/>
            <a:chOff x="4762500" y="3038475"/>
            <a:chExt cx="2847975" cy="2905125"/>
          </a:xfrm>
        </p:grpSpPr>
        <p:pic>
          <p:nvPicPr>
            <p:cNvPr id="10" name="object 5">
              <a:extLst>
                <a:ext uri="{FF2B5EF4-FFF2-40B4-BE49-F238E27FC236}">
                  <a16:creationId xmlns:a16="http://schemas.microsoft.com/office/drawing/2014/main" id="{E02C4CC1-B2A7-26A4-441A-58B6554DDBDD}"/>
                </a:ext>
              </a:extLst>
            </p:cNvPr>
            <p:cNvPicPr/>
            <p:nvPr/>
          </p:nvPicPr>
          <p:blipFill>
            <a:blip r:embed="rId5" cstate="print"/>
            <a:stretch>
              <a:fillRect/>
            </a:stretch>
          </p:blipFill>
          <p:spPr>
            <a:xfrm>
              <a:off x="4762500" y="3038475"/>
              <a:ext cx="2847975" cy="2905125"/>
            </a:xfrm>
            <a:prstGeom prst="rect">
              <a:avLst/>
            </a:prstGeom>
          </p:spPr>
        </p:pic>
        <p:pic>
          <p:nvPicPr>
            <p:cNvPr id="11" name="object 6">
              <a:extLst>
                <a:ext uri="{FF2B5EF4-FFF2-40B4-BE49-F238E27FC236}">
                  <a16:creationId xmlns:a16="http://schemas.microsoft.com/office/drawing/2014/main" id="{576C251D-2A80-178F-9A7F-282C3C26AAAA}"/>
                </a:ext>
              </a:extLst>
            </p:cNvPr>
            <p:cNvPicPr/>
            <p:nvPr/>
          </p:nvPicPr>
          <p:blipFill>
            <a:blip r:embed="rId6" cstate="print"/>
            <a:stretch>
              <a:fillRect/>
            </a:stretch>
          </p:blipFill>
          <p:spPr>
            <a:xfrm>
              <a:off x="4972050" y="3248025"/>
              <a:ext cx="2247900" cy="2305050"/>
            </a:xfrm>
            <a:prstGeom prst="rect">
              <a:avLst/>
            </a:prstGeom>
          </p:spPr>
        </p:pic>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ctrTitle"/>
          </p:nvPr>
        </p:nvSpPr>
        <p:spPr>
          <a:xfrm>
            <a:off x="1081997" y="325217"/>
            <a:ext cx="2249118" cy="975613"/>
          </a:xfrm>
          <a:prstGeom prst="rect">
            <a:avLst/>
          </a:prstGeom>
        </p:spPr>
        <p:txBody>
          <a:bodyPr vert="horz" wrap="square" lIns="0" tIns="291083" rIns="0" bIns="0" rtlCol="0">
            <a:spAutoFit/>
          </a:bodyPr>
          <a:lstStyle/>
          <a:p>
            <a:pPr marL="15875">
              <a:lnSpc>
                <a:spcPct val="100000"/>
              </a:lnSpc>
              <a:spcBef>
                <a:spcPts val="130"/>
              </a:spcBef>
            </a:pPr>
            <a:r>
              <a:rPr sz="4400">
                <a:solidFill>
                  <a:srgbClr val="252525"/>
                </a:solidFill>
                <a:latin typeface="Garamond"/>
                <a:cs typeface="Garamond"/>
              </a:rPr>
              <a:t>Step</a:t>
            </a:r>
            <a:r>
              <a:rPr sz="4400" spc="-15">
                <a:solidFill>
                  <a:srgbClr val="252525"/>
                </a:solidFill>
                <a:latin typeface="Garamond"/>
                <a:cs typeface="Garamond"/>
              </a:rPr>
              <a:t> </a:t>
            </a:r>
            <a:r>
              <a:rPr lang="en-US" sz="4400" spc="-25">
                <a:solidFill>
                  <a:srgbClr val="252525"/>
                </a:solidFill>
                <a:latin typeface="Garamond"/>
                <a:cs typeface="Garamond"/>
              </a:rPr>
              <a:t>3</a:t>
            </a:r>
            <a:r>
              <a:rPr sz="4400" spc="-25">
                <a:solidFill>
                  <a:srgbClr val="252525"/>
                </a:solidFill>
                <a:latin typeface="Garamond"/>
                <a:cs typeface="Garamond"/>
              </a:rPr>
              <a:t>:</a:t>
            </a:r>
            <a:endParaRPr sz="4400">
              <a:latin typeface="Garamond"/>
              <a:cs typeface="Garamond"/>
            </a:endParaRPr>
          </a:p>
        </p:txBody>
      </p:sp>
      <p:grpSp>
        <p:nvGrpSpPr>
          <p:cNvPr id="3" name="object 3"/>
          <p:cNvGrpSpPr/>
          <p:nvPr/>
        </p:nvGrpSpPr>
        <p:grpSpPr>
          <a:xfrm>
            <a:off x="7044897" y="730072"/>
            <a:ext cx="3857279" cy="3007191"/>
            <a:chOff x="6467475" y="2514625"/>
            <a:chExt cx="4029075" cy="3581400"/>
          </a:xfrm>
        </p:grpSpPr>
        <p:pic>
          <p:nvPicPr>
            <p:cNvPr id="4" name="object 4"/>
            <p:cNvPicPr/>
            <p:nvPr/>
          </p:nvPicPr>
          <p:blipFill>
            <a:blip r:embed="rId3" cstate="print"/>
            <a:stretch>
              <a:fillRect/>
            </a:stretch>
          </p:blipFill>
          <p:spPr>
            <a:xfrm>
              <a:off x="6467475" y="2514625"/>
              <a:ext cx="4029075" cy="3581400"/>
            </a:xfrm>
            <a:prstGeom prst="rect">
              <a:avLst/>
            </a:prstGeom>
          </p:spPr>
        </p:pic>
        <p:pic>
          <p:nvPicPr>
            <p:cNvPr id="5" name="object 5"/>
            <p:cNvPicPr/>
            <p:nvPr/>
          </p:nvPicPr>
          <p:blipFill>
            <a:blip r:embed="rId4" cstate="print"/>
            <a:stretch>
              <a:fillRect/>
            </a:stretch>
          </p:blipFill>
          <p:spPr>
            <a:xfrm>
              <a:off x="6677025" y="2724149"/>
              <a:ext cx="3429000" cy="2981325"/>
            </a:xfrm>
            <a:prstGeom prst="rect">
              <a:avLst/>
            </a:prstGeom>
          </p:spPr>
        </p:pic>
      </p:grpSp>
      <p:sp>
        <p:nvSpPr>
          <p:cNvPr id="6" name="object 6"/>
          <p:cNvSpPr txBox="1"/>
          <p:nvPr/>
        </p:nvSpPr>
        <p:spPr>
          <a:xfrm>
            <a:off x="1250370" y="1201986"/>
            <a:ext cx="5576943" cy="382156"/>
          </a:xfrm>
          <a:prstGeom prst="rect">
            <a:avLst/>
          </a:prstGeom>
        </p:spPr>
        <p:txBody>
          <a:bodyPr vert="horz" wrap="square" lIns="0" tIns="12700" rIns="0" bIns="0" rtlCol="0">
            <a:spAutoFit/>
          </a:bodyPr>
          <a:lstStyle/>
          <a:p>
            <a:pPr marL="12700">
              <a:lnSpc>
                <a:spcPct val="100000"/>
              </a:lnSpc>
              <a:spcBef>
                <a:spcPts val="100"/>
              </a:spcBef>
            </a:pPr>
            <a:r>
              <a:rPr sz="2400">
                <a:latin typeface="Garamond"/>
                <a:cs typeface="Garamond"/>
              </a:rPr>
              <a:t>Enter</a:t>
            </a:r>
            <a:r>
              <a:rPr sz="2400" spc="15">
                <a:latin typeface="Garamond"/>
                <a:cs typeface="Garamond"/>
              </a:rPr>
              <a:t> </a:t>
            </a:r>
            <a:r>
              <a:rPr sz="2400">
                <a:latin typeface="Garamond"/>
                <a:cs typeface="Garamond"/>
              </a:rPr>
              <a:t>your</a:t>
            </a:r>
            <a:r>
              <a:rPr sz="2400" spc="-105">
                <a:latin typeface="Garamond"/>
                <a:cs typeface="Garamond"/>
              </a:rPr>
              <a:t> </a:t>
            </a:r>
            <a:r>
              <a:rPr sz="2400" err="1">
                <a:latin typeface="Garamond"/>
                <a:cs typeface="Garamond"/>
              </a:rPr>
              <a:t>student</a:t>
            </a:r>
            <a:r>
              <a:rPr lang="en-US" sz="2400" err="1">
                <a:latin typeface="Garamond"/>
                <a:cs typeface="Garamond"/>
              </a:rPr>
              <a:t>ID</a:t>
            </a:r>
            <a:r>
              <a:rPr lang="en-US" sz="2400">
                <a:latin typeface="Garamond"/>
                <a:cs typeface="Garamond"/>
              </a:rPr>
              <a:t>#</a:t>
            </a:r>
            <a:r>
              <a:rPr sz="2400">
                <a:latin typeface="Garamond"/>
                <a:cs typeface="Garamond"/>
              </a:rPr>
              <a:t> </a:t>
            </a:r>
            <a:r>
              <a:rPr sz="2400" spc="-10">
                <a:latin typeface="Garamond"/>
                <a:cs typeface="Garamond"/>
              </a:rPr>
              <a:t>@apps.everettsd.org</a:t>
            </a:r>
            <a:endParaRPr sz="2400">
              <a:latin typeface="Garamond"/>
              <a:cs typeface="Garamond"/>
            </a:endParaRPr>
          </a:p>
        </p:txBody>
      </p:sp>
      <p:sp>
        <p:nvSpPr>
          <p:cNvPr id="8" name="object 6">
            <a:extLst>
              <a:ext uri="{FF2B5EF4-FFF2-40B4-BE49-F238E27FC236}">
                <a16:creationId xmlns:a16="http://schemas.microsoft.com/office/drawing/2014/main" id="{30E7E27D-204C-69AA-FEA7-CF1EBE556F96}"/>
              </a:ext>
            </a:extLst>
          </p:cNvPr>
          <p:cNvSpPr txBox="1"/>
          <p:nvPr/>
        </p:nvSpPr>
        <p:spPr>
          <a:xfrm>
            <a:off x="1380490" y="1574372"/>
            <a:ext cx="4715510" cy="382156"/>
          </a:xfrm>
          <a:prstGeom prst="rect">
            <a:avLst/>
          </a:prstGeom>
        </p:spPr>
        <p:txBody>
          <a:bodyPr vert="horz" wrap="square" lIns="0" tIns="12700" rIns="0" bIns="0" rtlCol="0">
            <a:spAutoFit/>
          </a:bodyPr>
          <a:lstStyle/>
          <a:p>
            <a:pPr marL="12700">
              <a:lnSpc>
                <a:spcPct val="100000"/>
              </a:lnSpc>
              <a:spcBef>
                <a:spcPts val="100"/>
              </a:spcBef>
            </a:pPr>
            <a:r>
              <a:rPr lang="en-US" sz="2400">
                <a:latin typeface="Garamond"/>
                <a:cs typeface="Garamond"/>
              </a:rPr>
              <a:t>Example: 12345</a:t>
            </a:r>
            <a:r>
              <a:rPr sz="2400" spc="-10">
                <a:latin typeface="Garamond"/>
                <a:cs typeface="Garamond"/>
              </a:rPr>
              <a:t>@apps.everettsd.org</a:t>
            </a:r>
            <a:endParaRPr sz="2400">
              <a:latin typeface="Garamond"/>
              <a:cs typeface="Garamond"/>
            </a:endParaRPr>
          </a:p>
        </p:txBody>
      </p:sp>
      <p:sp>
        <p:nvSpPr>
          <p:cNvPr id="9" name="object 2">
            <a:extLst>
              <a:ext uri="{FF2B5EF4-FFF2-40B4-BE49-F238E27FC236}">
                <a16:creationId xmlns:a16="http://schemas.microsoft.com/office/drawing/2014/main" id="{0FC33C7A-71CE-9C89-907F-FEC916BADD5C}"/>
              </a:ext>
            </a:extLst>
          </p:cNvPr>
          <p:cNvSpPr txBox="1">
            <a:spLocks/>
          </p:cNvSpPr>
          <p:nvPr/>
        </p:nvSpPr>
        <p:spPr>
          <a:xfrm>
            <a:off x="1804059" y="-37838"/>
            <a:ext cx="8883311" cy="940001"/>
          </a:xfrm>
          <a:prstGeom prst="rect">
            <a:avLst/>
          </a:prstGeom>
          <a:effectLst/>
        </p:spPr>
        <p:txBody>
          <a:bodyPr vert="horz" wrap="square" lIns="0" tIns="16510" rIns="0" bIns="0" rtlCol="0" anchor="ctr">
            <a:sp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2700">
              <a:spcBef>
                <a:spcPts val="130"/>
              </a:spcBef>
            </a:pPr>
            <a:r>
              <a:rPr lang="en-US" sz="6000"/>
              <a:t>Opening Your School Email</a:t>
            </a:r>
            <a:endParaRPr lang="en-US" sz="6000">
              <a:solidFill>
                <a:schemeClr val="accent1"/>
              </a:solidFill>
              <a:latin typeface="Garamond"/>
              <a:cs typeface="Garamond"/>
            </a:endParaRPr>
          </a:p>
        </p:txBody>
      </p:sp>
      <p:sp>
        <p:nvSpPr>
          <p:cNvPr id="7" name="object 2">
            <a:extLst>
              <a:ext uri="{FF2B5EF4-FFF2-40B4-BE49-F238E27FC236}">
                <a16:creationId xmlns:a16="http://schemas.microsoft.com/office/drawing/2014/main" id="{06E555ED-CE9D-6D64-4459-C557831E0E00}"/>
              </a:ext>
            </a:extLst>
          </p:cNvPr>
          <p:cNvSpPr txBox="1">
            <a:spLocks/>
          </p:cNvSpPr>
          <p:nvPr/>
        </p:nvSpPr>
        <p:spPr>
          <a:xfrm>
            <a:off x="1115450" y="1875192"/>
            <a:ext cx="2215665" cy="693780"/>
          </a:xfrm>
          <a:prstGeom prst="rect">
            <a:avLst/>
          </a:prstGeom>
        </p:spPr>
        <p:txBody>
          <a:bodyPr vert="horz" wrap="square" lIns="0" tIns="16510" rIns="0" bIns="0" rtlCol="0" anchor="ctr">
            <a:spAutoFit/>
          </a:bodyPr>
          <a:lstStyle>
            <a:lvl1pPr algn="l" defTabSz="914400" rtl="0" eaLnBrk="1" latinLnBrk="0" hangingPunct="1">
              <a:lnSpc>
                <a:spcPct val="90000"/>
              </a:lnSpc>
              <a:spcBef>
                <a:spcPct val="0"/>
              </a:spcBef>
              <a:buNone/>
              <a:defRPr sz="5400" kern="1200" cap="all" baseline="0">
                <a:blipFill>
                  <a:blip r:embed="rId5">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marL="12700">
              <a:lnSpc>
                <a:spcPct val="100000"/>
              </a:lnSpc>
              <a:spcBef>
                <a:spcPts val="130"/>
              </a:spcBef>
            </a:pPr>
            <a:r>
              <a:rPr lang="en-US" sz="4400">
                <a:solidFill>
                  <a:srgbClr val="252525"/>
                </a:solidFill>
                <a:latin typeface="Garamond"/>
                <a:cs typeface="Garamond"/>
              </a:rPr>
              <a:t>Step </a:t>
            </a:r>
            <a:r>
              <a:rPr lang="en-US" sz="4400" spc="-25">
                <a:solidFill>
                  <a:srgbClr val="252525"/>
                </a:solidFill>
                <a:latin typeface="Garamond"/>
                <a:cs typeface="Garamond"/>
              </a:rPr>
              <a:t>4:</a:t>
            </a:r>
            <a:endParaRPr lang="en-US" sz="4400">
              <a:latin typeface="Garamond"/>
              <a:cs typeface="Garamond"/>
            </a:endParaRPr>
          </a:p>
        </p:txBody>
      </p:sp>
      <p:sp>
        <p:nvSpPr>
          <p:cNvPr id="10" name="object 3">
            <a:extLst>
              <a:ext uri="{FF2B5EF4-FFF2-40B4-BE49-F238E27FC236}">
                <a16:creationId xmlns:a16="http://schemas.microsoft.com/office/drawing/2014/main" id="{CF5BB1D6-90DF-7353-F926-947EDDB5A829}"/>
              </a:ext>
            </a:extLst>
          </p:cNvPr>
          <p:cNvSpPr txBox="1"/>
          <p:nvPr/>
        </p:nvSpPr>
        <p:spPr>
          <a:xfrm>
            <a:off x="1282101" y="2486994"/>
            <a:ext cx="5545212" cy="1001556"/>
          </a:xfrm>
          <a:prstGeom prst="rect">
            <a:avLst/>
          </a:prstGeom>
        </p:spPr>
        <p:txBody>
          <a:bodyPr vert="horz" wrap="square" lIns="0" tIns="16510" rIns="0" bIns="0" rtlCol="0">
            <a:spAutoFit/>
          </a:bodyPr>
          <a:lstStyle/>
          <a:p>
            <a:pPr marL="12700">
              <a:lnSpc>
                <a:spcPct val="100000"/>
              </a:lnSpc>
              <a:spcBef>
                <a:spcPts val="130"/>
              </a:spcBef>
            </a:pPr>
            <a:r>
              <a:rPr sz="3200">
                <a:solidFill>
                  <a:srgbClr val="252525"/>
                </a:solidFill>
                <a:latin typeface="Garamond"/>
                <a:cs typeface="Garamond"/>
              </a:rPr>
              <a:t>Click</a:t>
            </a:r>
            <a:r>
              <a:rPr sz="3200" spc="-20">
                <a:solidFill>
                  <a:srgbClr val="252525"/>
                </a:solidFill>
                <a:latin typeface="Garamond"/>
                <a:cs typeface="Garamond"/>
              </a:rPr>
              <a:t> </a:t>
            </a:r>
            <a:r>
              <a:rPr sz="3200">
                <a:solidFill>
                  <a:srgbClr val="252525"/>
                </a:solidFill>
                <a:latin typeface="Garamond"/>
                <a:cs typeface="Garamond"/>
              </a:rPr>
              <a:t>on</a:t>
            </a:r>
            <a:r>
              <a:rPr sz="3200" spc="-70">
                <a:solidFill>
                  <a:srgbClr val="252525"/>
                </a:solidFill>
                <a:latin typeface="Garamond"/>
                <a:cs typeface="Garamond"/>
              </a:rPr>
              <a:t> </a:t>
            </a:r>
            <a:r>
              <a:rPr sz="3200">
                <a:solidFill>
                  <a:srgbClr val="252525"/>
                </a:solidFill>
                <a:latin typeface="Garamond"/>
                <a:cs typeface="Garamond"/>
              </a:rPr>
              <a:t>the</a:t>
            </a:r>
            <a:r>
              <a:rPr sz="3200" spc="-65">
                <a:solidFill>
                  <a:srgbClr val="252525"/>
                </a:solidFill>
                <a:latin typeface="Garamond"/>
                <a:cs typeface="Garamond"/>
              </a:rPr>
              <a:t> </a:t>
            </a:r>
            <a:r>
              <a:rPr sz="3200">
                <a:solidFill>
                  <a:srgbClr val="252525"/>
                </a:solidFill>
                <a:latin typeface="Garamond"/>
                <a:cs typeface="Garamond"/>
              </a:rPr>
              <a:t>“Mail”</a:t>
            </a:r>
            <a:r>
              <a:rPr sz="3200" spc="-90">
                <a:solidFill>
                  <a:srgbClr val="252525"/>
                </a:solidFill>
                <a:latin typeface="Garamond"/>
                <a:cs typeface="Garamond"/>
              </a:rPr>
              <a:t> </a:t>
            </a:r>
            <a:r>
              <a:rPr sz="3200" spc="-20">
                <a:solidFill>
                  <a:srgbClr val="252525"/>
                </a:solidFill>
                <a:latin typeface="Garamond"/>
                <a:cs typeface="Garamond"/>
              </a:rPr>
              <a:t>icon</a:t>
            </a:r>
            <a:r>
              <a:rPr lang="en-US" sz="3200" spc="-20">
                <a:solidFill>
                  <a:srgbClr val="252525"/>
                </a:solidFill>
                <a:latin typeface="Garamond"/>
                <a:cs typeface="Garamond"/>
              </a:rPr>
              <a:t> to view your current emails</a:t>
            </a:r>
            <a:endParaRPr sz="3200">
              <a:latin typeface="Garamond"/>
              <a:cs typeface="Garamond"/>
            </a:endParaRPr>
          </a:p>
        </p:txBody>
      </p:sp>
      <p:grpSp>
        <p:nvGrpSpPr>
          <p:cNvPr id="11" name="object 4">
            <a:extLst>
              <a:ext uri="{FF2B5EF4-FFF2-40B4-BE49-F238E27FC236}">
                <a16:creationId xmlns:a16="http://schemas.microsoft.com/office/drawing/2014/main" id="{50C515E2-6FCA-28D2-5C3A-8D6E5E500BCA}"/>
              </a:ext>
            </a:extLst>
          </p:cNvPr>
          <p:cNvGrpSpPr/>
          <p:nvPr/>
        </p:nvGrpSpPr>
        <p:grpSpPr>
          <a:xfrm>
            <a:off x="1066286" y="3471824"/>
            <a:ext cx="9835890" cy="1796645"/>
            <a:chOff x="1047699" y="3190875"/>
            <a:chExt cx="9773285" cy="1828800"/>
          </a:xfrm>
        </p:grpSpPr>
        <p:pic>
          <p:nvPicPr>
            <p:cNvPr id="12" name="object 5">
              <a:extLst>
                <a:ext uri="{FF2B5EF4-FFF2-40B4-BE49-F238E27FC236}">
                  <a16:creationId xmlns:a16="http://schemas.microsoft.com/office/drawing/2014/main" id="{F63B3307-80C4-9E55-A77F-18DCBF535AF5}"/>
                </a:ext>
              </a:extLst>
            </p:cNvPr>
            <p:cNvPicPr/>
            <p:nvPr/>
          </p:nvPicPr>
          <p:blipFill>
            <a:blip r:embed="rId6" cstate="print"/>
            <a:stretch>
              <a:fillRect/>
            </a:stretch>
          </p:blipFill>
          <p:spPr>
            <a:xfrm>
              <a:off x="1552575" y="3190875"/>
              <a:ext cx="9267825" cy="1828800"/>
            </a:xfrm>
            <a:prstGeom prst="rect">
              <a:avLst/>
            </a:prstGeom>
          </p:spPr>
        </p:pic>
        <p:pic>
          <p:nvPicPr>
            <p:cNvPr id="13" name="object 6">
              <a:extLst>
                <a:ext uri="{FF2B5EF4-FFF2-40B4-BE49-F238E27FC236}">
                  <a16:creationId xmlns:a16="http://schemas.microsoft.com/office/drawing/2014/main" id="{FCF228FE-3768-FB69-59B3-6B66E57C0F1E}"/>
                </a:ext>
              </a:extLst>
            </p:cNvPr>
            <p:cNvPicPr/>
            <p:nvPr/>
          </p:nvPicPr>
          <p:blipFill>
            <a:blip r:embed="rId7" cstate="print"/>
            <a:stretch>
              <a:fillRect/>
            </a:stretch>
          </p:blipFill>
          <p:spPr>
            <a:xfrm>
              <a:off x="1762125" y="3400425"/>
              <a:ext cx="8667750" cy="1228725"/>
            </a:xfrm>
            <a:prstGeom prst="rect">
              <a:avLst/>
            </a:prstGeom>
          </p:spPr>
        </p:pic>
        <p:sp>
          <p:nvSpPr>
            <p:cNvPr id="14" name="object 7">
              <a:extLst>
                <a:ext uri="{FF2B5EF4-FFF2-40B4-BE49-F238E27FC236}">
                  <a16:creationId xmlns:a16="http://schemas.microsoft.com/office/drawing/2014/main" id="{F4CF39FF-25BF-C422-A9B5-A1A6C3526C61}"/>
                </a:ext>
              </a:extLst>
            </p:cNvPr>
            <p:cNvSpPr/>
            <p:nvPr/>
          </p:nvSpPr>
          <p:spPr>
            <a:xfrm>
              <a:off x="1055636" y="3593465"/>
              <a:ext cx="716280" cy="518795"/>
            </a:xfrm>
            <a:custGeom>
              <a:avLst/>
              <a:gdLst/>
              <a:ahLst/>
              <a:cxnLst/>
              <a:rect l="l" t="t" r="r" b="b"/>
              <a:pathLst>
                <a:path w="716280" h="518795">
                  <a:moveTo>
                    <a:pt x="93116" y="0"/>
                  </a:moveTo>
                  <a:lnTo>
                    <a:pt x="0" y="203708"/>
                  </a:lnTo>
                  <a:lnTo>
                    <a:pt x="465823" y="416687"/>
                  </a:lnTo>
                  <a:lnTo>
                    <a:pt x="419214" y="518414"/>
                  </a:lnTo>
                  <a:lnTo>
                    <a:pt x="716013" y="407924"/>
                  </a:lnTo>
                  <a:lnTo>
                    <a:pt x="605396" y="111125"/>
                  </a:lnTo>
                  <a:lnTo>
                    <a:pt x="558914" y="212979"/>
                  </a:lnTo>
                  <a:lnTo>
                    <a:pt x="93116" y="0"/>
                  </a:lnTo>
                  <a:close/>
                </a:path>
              </a:pathLst>
            </a:custGeom>
            <a:solidFill>
              <a:srgbClr val="83992A"/>
            </a:solidFill>
          </p:spPr>
          <p:txBody>
            <a:bodyPr wrap="square" lIns="0" tIns="0" rIns="0" bIns="0" rtlCol="0"/>
            <a:lstStyle/>
            <a:p>
              <a:endParaRPr/>
            </a:p>
          </p:txBody>
        </p:sp>
        <p:sp>
          <p:nvSpPr>
            <p:cNvPr id="15" name="object 8">
              <a:extLst>
                <a:ext uri="{FF2B5EF4-FFF2-40B4-BE49-F238E27FC236}">
                  <a16:creationId xmlns:a16="http://schemas.microsoft.com/office/drawing/2014/main" id="{EF22D881-D7E4-563F-6895-6FA03ECEE086}"/>
                </a:ext>
              </a:extLst>
            </p:cNvPr>
            <p:cNvSpPr/>
            <p:nvPr/>
          </p:nvSpPr>
          <p:spPr>
            <a:xfrm>
              <a:off x="1055636" y="3593465"/>
              <a:ext cx="716280" cy="518795"/>
            </a:xfrm>
            <a:custGeom>
              <a:avLst/>
              <a:gdLst/>
              <a:ahLst/>
              <a:cxnLst/>
              <a:rect l="l" t="t" r="r" b="b"/>
              <a:pathLst>
                <a:path w="716280" h="518795">
                  <a:moveTo>
                    <a:pt x="419214" y="518414"/>
                  </a:moveTo>
                  <a:lnTo>
                    <a:pt x="465823" y="416687"/>
                  </a:lnTo>
                  <a:lnTo>
                    <a:pt x="0" y="203708"/>
                  </a:lnTo>
                  <a:lnTo>
                    <a:pt x="93116" y="0"/>
                  </a:lnTo>
                  <a:lnTo>
                    <a:pt x="558914" y="212979"/>
                  </a:lnTo>
                  <a:lnTo>
                    <a:pt x="605396" y="111125"/>
                  </a:lnTo>
                  <a:lnTo>
                    <a:pt x="716013" y="407924"/>
                  </a:lnTo>
                  <a:lnTo>
                    <a:pt x="419214" y="518414"/>
                  </a:lnTo>
                  <a:close/>
                </a:path>
              </a:pathLst>
            </a:custGeom>
            <a:ln w="15874">
              <a:solidFill>
                <a:srgbClr val="5F6E1C"/>
              </a:solidFill>
            </a:ln>
          </p:spPr>
          <p:txBody>
            <a:bodyPr wrap="square" lIns="0" tIns="0" rIns="0" bIns="0" rtlCol="0"/>
            <a:lstStyle/>
            <a:p>
              <a:endParaRPr/>
            </a:p>
          </p:txBody>
        </p:sp>
      </p:grpSp>
      <p:sp>
        <p:nvSpPr>
          <p:cNvPr id="16" name="TextBox 15">
            <a:extLst>
              <a:ext uri="{FF2B5EF4-FFF2-40B4-BE49-F238E27FC236}">
                <a16:creationId xmlns:a16="http://schemas.microsoft.com/office/drawing/2014/main" id="{9361436C-1DFB-76AE-E9F4-818BCE1A5212}"/>
              </a:ext>
            </a:extLst>
          </p:cNvPr>
          <p:cNvSpPr txBox="1"/>
          <p:nvPr/>
        </p:nvSpPr>
        <p:spPr>
          <a:xfrm>
            <a:off x="1250370" y="4971208"/>
            <a:ext cx="9046068" cy="584775"/>
          </a:xfrm>
          <a:prstGeom prst="rect">
            <a:avLst/>
          </a:prstGeom>
          <a:noFill/>
        </p:spPr>
        <p:txBody>
          <a:bodyPr wrap="square">
            <a:spAutoFit/>
          </a:bodyPr>
          <a:lstStyle/>
          <a:p>
            <a:r>
              <a:rPr lang="en-US" sz="3200" spc="-20">
                <a:solidFill>
                  <a:srgbClr val="252525"/>
                </a:solidFill>
                <a:latin typeface="Garamond"/>
                <a:cs typeface="Garamond"/>
              </a:rPr>
              <a:t>and “New” to create a new email</a:t>
            </a:r>
            <a:endParaRPr lang="en-US" sz="3200"/>
          </a:p>
        </p:txBody>
      </p:sp>
      <p:pic>
        <p:nvPicPr>
          <p:cNvPr id="17" name="Picture 16">
            <a:extLst>
              <a:ext uri="{FF2B5EF4-FFF2-40B4-BE49-F238E27FC236}">
                <a16:creationId xmlns:a16="http://schemas.microsoft.com/office/drawing/2014/main" id="{100E158C-E847-3715-35F9-CF3E38D6C0B0}"/>
              </a:ext>
            </a:extLst>
          </p:cNvPr>
          <p:cNvPicPr>
            <a:picLocks noChangeAspect="1"/>
          </p:cNvPicPr>
          <p:nvPr/>
        </p:nvPicPr>
        <p:blipFill>
          <a:blip r:embed="rId8"/>
          <a:stretch>
            <a:fillRect/>
          </a:stretch>
        </p:blipFill>
        <p:spPr>
          <a:xfrm>
            <a:off x="6664051" y="5073951"/>
            <a:ext cx="4780652" cy="1701537"/>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7C5A9-6DE0-A383-5181-77D17340D1DC}"/>
              </a:ext>
            </a:extLst>
          </p:cNvPr>
          <p:cNvSpPr>
            <a:spLocks noGrp="1"/>
          </p:cNvSpPr>
          <p:nvPr>
            <p:ph type="title"/>
          </p:nvPr>
        </p:nvSpPr>
        <p:spPr>
          <a:xfrm>
            <a:off x="988741" y="-414477"/>
            <a:ext cx="10058400" cy="1609344"/>
          </a:xfrm>
        </p:spPr>
        <p:txBody>
          <a:bodyPr/>
          <a:lstStyle/>
          <a:p>
            <a:pPr algn="ctr"/>
            <a:r>
              <a:rPr lang="en-US"/>
              <a:t>Grades and MORE</a:t>
            </a:r>
          </a:p>
        </p:txBody>
      </p:sp>
      <p:pic>
        <p:nvPicPr>
          <p:cNvPr id="5" name="Content Placeholder 4">
            <a:extLst>
              <a:ext uri="{FF2B5EF4-FFF2-40B4-BE49-F238E27FC236}">
                <a16:creationId xmlns:a16="http://schemas.microsoft.com/office/drawing/2014/main" id="{F0988685-05FC-61EA-BAC2-FB0381FA3F1E}"/>
              </a:ext>
            </a:extLst>
          </p:cNvPr>
          <p:cNvPicPr>
            <a:picLocks noGrp="1" noChangeAspect="1"/>
          </p:cNvPicPr>
          <p:nvPr>
            <p:ph idx="1"/>
          </p:nvPr>
        </p:nvPicPr>
        <p:blipFill>
          <a:blip r:embed="rId3"/>
          <a:stretch>
            <a:fillRect/>
          </a:stretch>
        </p:blipFill>
        <p:spPr>
          <a:xfrm>
            <a:off x="419595" y="2617400"/>
            <a:ext cx="9290059" cy="4051300"/>
          </a:xfrm>
        </p:spPr>
      </p:pic>
      <p:sp>
        <p:nvSpPr>
          <p:cNvPr id="6" name="object 2">
            <a:extLst>
              <a:ext uri="{FF2B5EF4-FFF2-40B4-BE49-F238E27FC236}">
                <a16:creationId xmlns:a16="http://schemas.microsoft.com/office/drawing/2014/main" id="{C77C0496-F98F-010D-17B6-145D1E6A5B72}"/>
              </a:ext>
            </a:extLst>
          </p:cNvPr>
          <p:cNvSpPr txBox="1">
            <a:spLocks/>
          </p:cNvSpPr>
          <p:nvPr/>
        </p:nvSpPr>
        <p:spPr>
          <a:xfrm>
            <a:off x="537558" y="807468"/>
            <a:ext cx="2215665" cy="693780"/>
          </a:xfrm>
          <a:prstGeom prst="rect">
            <a:avLst/>
          </a:prstGeom>
        </p:spPr>
        <p:txBody>
          <a:bodyPr vert="horz" wrap="square" lIns="0" tIns="16510" rIns="0" bIns="0" rtlCol="0" anchor="ctr">
            <a:spAutoFit/>
          </a:bodyPr>
          <a:lstStyle>
            <a:lvl1pPr algn="l" defTabSz="914400" rtl="0" eaLnBrk="1" latinLnBrk="0" hangingPunct="1">
              <a:lnSpc>
                <a:spcPct val="90000"/>
              </a:lnSpc>
              <a:spcBef>
                <a:spcPct val="0"/>
              </a:spcBef>
              <a:buNone/>
              <a:defRPr sz="5400" kern="1200" cap="all" baseline="0">
                <a:blipFill>
                  <a:blip r:embed="rId4">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marL="12700">
              <a:lnSpc>
                <a:spcPct val="100000"/>
              </a:lnSpc>
              <a:spcBef>
                <a:spcPts val="130"/>
              </a:spcBef>
            </a:pPr>
            <a:r>
              <a:rPr lang="en-US" sz="4400">
                <a:solidFill>
                  <a:srgbClr val="252525"/>
                </a:solidFill>
                <a:latin typeface="Garamond"/>
                <a:cs typeface="Garamond"/>
              </a:rPr>
              <a:t>Step </a:t>
            </a:r>
            <a:r>
              <a:rPr lang="en-US" sz="4400" spc="-25">
                <a:solidFill>
                  <a:srgbClr val="252525"/>
                </a:solidFill>
                <a:latin typeface="Garamond"/>
                <a:cs typeface="Garamond"/>
              </a:rPr>
              <a:t>1:</a:t>
            </a:r>
            <a:endParaRPr lang="en-US" sz="4400">
              <a:latin typeface="Garamond"/>
              <a:cs typeface="Garamond"/>
            </a:endParaRPr>
          </a:p>
        </p:txBody>
      </p:sp>
      <p:sp>
        <p:nvSpPr>
          <p:cNvPr id="7" name="object 3">
            <a:extLst>
              <a:ext uri="{FF2B5EF4-FFF2-40B4-BE49-F238E27FC236}">
                <a16:creationId xmlns:a16="http://schemas.microsoft.com/office/drawing/2014/main" id="{C96AA1BB-CF07-48EC-2AEB-47DC18AA2D27}"/>
              </a:ext>
            </a:extLst>
          </p:cNvPr>
          <p:cNvSpPr txBox="1"/>
          <p:nvPr/>
        </p:nvSpPr>
        <p:spPr>
          <a:xfrm>
            <a:off x="709582" y="1482704"/>
            <a:ext cx="4727314" cy="786113"/>
          </a:xfrm>
          <a:prstGeom prst="rect">
            <a:avLst/>
          </a:prstGeom>
        </p:spPr>
        <p:txBody>
          <a:bodyPr vert="horz" wrap="square" lIns="0" tIns="16510" rIns="0" bIns="0" rtlCol="0">
            <a:spAutoFit/>
          </a:bodyPr>
          <a:lstStyle/>
          <a:p>
            <a:pPr marL="12700">
              <a:lnSpc>
                <a:spcPct val="100000"/>
              </a:lnSpc>
              <a:spcBef>
                <a:spcPts val="130"/>
              </a:spcBef>
            </a:pPr>
            <a:r>
              <a:rPr lang="en-US" sz="2500">
                <a:solidFill>
                  <a:srgbClr val="252525"/>
                </a:solidFill>
                <a:latin typeface="Garamond"/>
                <a:cs typeface="Garamond"/>
              </a:rPr>
              <a:t>Click A+ Grades and More on any Everett School webpage</a:t>
            </a:r>
            <a:endParaRPr sz="2500">
              <a:latin typeface="Garamond"/>
              <a:cs typeface="Garamond"/>
            </a:endParaRPr>
          </a:p>
        </p:txBody>
      </p:sp>
      <p:sp>
        <p:nvSpPr>
          <p:cNvPr id="8" name="Rectangle: Rounded Corners 7">
            <a:extLst>
              <a:ext uri="{FF2B5EF4-FFF2-40B4-BE49-F238E27FC236}">
                <a16:creationId xmlns:a16="http://schemas.microsoft.com/office/drawing/2014/main" id="{09DA07AE-CF02-1F38-9A8C-165425B59EA9}"/>
              </a:ext>
            </a:extLst>
          </p:cNvPr>
          <p:cNvSpPr/>
          <p:nvPr/>
        </p:nvSpPr>
        <p:spPr>
          <a:xfrm>
            <a:off x="2925193" y="3314566"/>
            <a:ext cx="1100398" cy="855990"/>
          </a:xfrm>
          <a:prstGeom prst="roundRect">
            <a:avLst/>
          </a:prstGeom>
          <a:noFill/>
          <a:ln w="508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bject 2">
            <a:extLst>
              <a:ext uri="{FF2B5EF4-FFF2-40B4-BE49-F238E27FC236}">
                <a16:creationId xmlns:a16="http://schemas.microsoft.com/office/drawing/2014/main" id="{6FDD5248-D843-B657-504B-FA8E9CCDDE35}"/>
              </a:ext>
            </a:extLst>
          </p:cNvPr>
          <p:cNvSpPr txBox="1">
            <a:spLocks/>
          </p:cNvSpPr>
          <p:nvPr/>
        </p:nvSpPr>
        <p:spPr>
          <a:xfrm>
            <a:off x="5608920" y="807468"/>
            <a:ext cx="2215665" cy="693780"/>
          </a:xfrm>
          <a:prstGeom prst="rect">
            <a:avLst/>
          </a:prstGeom>
        </p:spPr>
        <p:txBody>
          <a:bodyPr vert="horz" wrap="square" lIns="0" tIns="16510" rIns="0" bIns="0" rtlCol="0" anchor="ctr">
            <a:spAutoFit/>
          </a:bodyPr>
          <a:lstStyle>
            <a:lvl1pPr algn="l" defTabSz="914400" rtl="0" eaLnBrk="1" latinLnBrk="0" hangingPunct="1">
              <a:lnSpc>
                <a:spcPct val="90000"/>
              </a:lnSpc>
              <a:spcBef>
                <a:spcPct val="0"/>
              </a:spcBef>
              <a:buNone/>
              <a:defRPr sz="5400" kern="1200" cap="all" baseline="0">
                <a:blipFill>
                  <a:blip r:embed="rId4">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marL="12700">
              <a:lnSpc>
                <a:spcPct val="100000"/>
              </a:lnSpc>
              <a:spcBef>
                <a:spcPts val="130"/>
              </a:spcBef>
            </a:pPr>
            <a:r>
              <a:rPr lang="en-US" sz="4400">
                <a:solidFill>
                  <a:srgbClr val="252525"/>
                </a:solidFill>
                <a:latin typeface="Garamond"/>
                <a:cs typeface="Garamond"/>
              </a:rPr>
              <a:t>Step </a:t>
            </a:r>
            <a:r>
              <a:rPr lang="en-US" sz="4400" spc="-25">
                <a:solidFill>
                  <a:srgbClr val="252525"/>
                </a:solidFill>
                <a:latin typeface="Garamond"/>
                <a:cs typeface="Garamond"/>
              </a:rPr>
              <a:t>2:</a:t>
            </a:r>
            <a:endParaRPr lang="en-US" sz="4400">
              <a:latin typeface="Garamond"/>
              <a:cs typeface="Garamond"/>
            </a:endParaRPr>
          </a:p>
        </p:txBody>
      </p:sp>
      <p:sp>
        <p:nvSpPr>
          <p:cNvPr id="4" name="object 3">
            <a:extLst>
              <a:ext uri="{FF2B5EF4-FFF2-40B4-BE49-F238E27FC236}">
                <a16:creationId xmlns:a16="http://schemas.microsoft.com/office/drawing/2014/main" id="{11033DEF-4F0C-A45B-DBD2-D553450B97AD}"/>
              </a:ext>
            </a:extLst>
          </p:cNvPr>
          <p:cNvSpPr txBox="1"/>
          <p:nvPr/>
        </p:nvSpPr>
        <p:spPr>
          <a:xfrm>
            <a:off x="5726883" y="1392053"/>
            <a:ext cx="6465117" cy="1260602"/>
          </a:xfrm>
          <a:prstGeom prst="rect">
            <a:avLst/>
          </a:prstGeom>
        </p:spPr>
        <p:txBody>
          <a:bodyPr vert="horz" wrap="square" lIns="0" tIns="16510" rIns="0" bIns="0" rtlCol="0">
            <a:spAutoFit/>
          </a:bodyPr>
          <a:lstStyle/>
          <a:p>
            <a:pPr marL="12700">
              <a:lnSpc>
                <a:spcPct val="100000"/>
              </a:lnSpc>
              <a:spcBef>
                <a:spcPts val="130"/>
              </a:spcBef>
            </a:pPr>
            <a:r>
              <a:rPr lang="en-US" sz="2000">
                <a:solidFill>
                  <a:srgbClr val="252525"/>
                </a:solidFill>
                <a:latin typeface="Garamond"/>
                <a:cs typeface="Garamond"/>
              </a:rPr>
              <a:t>Click EPS Gradebook to check grades, missing assignments, and your schedule. </a:t>
            </a:r>
          </a:p>
          <a:p>
            <a:pPr marL="12700">
              <a:lnSpc>
                <a:spcPct val="100000"/>
              </a:lnSpc>
              <a:spcBef>
                <a:spcPts val="130"/>
              </a:spcBef>
            </a:pPr>
            <a:r>
              <a:rPr lang="en-US" sz="2000">
                <a:solidFill>
                  <a:srgbClr val="252525"/>
                </a:solidFill>
                <a:latin typeface="Garamond"/>
                <a:cs typeface="Garamond"/>
              </a:rPr>
              <a:t>*You can also access grades and your transcript by selecting Home Access Center</a:t>
            </a:r>
            <a:endParaRPr sz="2000">
              <a:latin typeface="Garamond"/>
              <a:cs typeface="Garamond"/>
            </a:endParaRPr>
          </a:p>
        </p:txBody>
      </p:sp>
      <p:sp>
        <p:nvSpPr>
          <p:cNvPr id="10" name="Rectangle: Rounded Corners 9">
            <a:extLst>
              <a:ext uri="{FF2B5EF4-FFF2-40B4-BE49-F238E27FC236}">
                <a16:creationId xmlns:a16="http://schemas.microsoft.com/office/drawing/2014/main" id="{346198FC-6A2B-FA1A-849D-75A32BBCC095}"/>
              </a:ext>
            </a:extLst>
          </p:cNvPr>
          <p:cNvSpPr/>
          <p:nvPr/>
        </p:nvSpPr>
        <p:spPr>
          <a:xfrm>
            <a:off x="6924907" y="4855030"/>
            <a:ext cx="1017641" cy="809790"/>
          </a:xfrm>
          <a:prstGeom prst="roundRect">
            <a:avLst/>
          </a:prstGeom>
          <a:noFill/>
          <a:ln w="508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79438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7C5A9-6DE0-A383-5181-77D17340D1DC}"/>
              </a:ext>
            </a:extLst>
          </p:cNvPr>
          <p:cNvSpPr>
            <a:spLocks noGrp="1"/>
          </p:cNvSpPr>
          <p:nvPr>
            <p:ph type="title"/>
          </p:nvPr>
        </p:nvSpPr>
        <p:spPr>
          <a:xfrm>
            <a:off x="1066800" y="-115995"/>
            <a:ext cx="10058400" cy="1609344"/>
          </a:xfrm>
        </p:spPr>
        <p:txBody>
          <a:bodyPr/>
          <a:lstStyle/>
          <a:p>
            <a:pPr algn="ctr"/>
            <a:r>
              <a:rPr lang="en-US"/>
              <a:t>Grades and MORE</a:t>
            </a:r>
          </a:p>
        </p:txBody>
      </p:sp>
      <p:sp>
        <p:nvSpPr>
          <p:cNvPr id="6" name="object 2">
            <a:extLst>
              <a:ext uri="{FF2B5EF4-FFF2-40B4-BE49-F238E27FC236}">
                <a16:creationId xmlns:a16="http://schemas.microsoft.com/office/drawing/2014/main" id="{C77C0496-F98F-010D-17B6-145D1E6A5B72}"/>
              </a:ext>
            </a:extLst>
          </p:cNvPr>
          <p:cNvSpPr txBox="1">
            <a:spLocks/>
          </p:cNvSpPr>
          <p:nvPr/>
        </p:nvSpPr>
        <p:spPr>
          <a:xfrm>
            <a:off x="631458" y="830081"/>
            <a:ext cx="2215665" cy="693780"/>
          </a:xfrm>
          <a:prstGeom prst="rect">
            <a:avLst/>
          </a:prstGeom>
        </p:spPr>
        <p:txBody>
          <a:bodyPr vert="horz" wrap="square" lIns="0" tIns="16510" rIns="0" bIns="0" rtlCol="0" anchor="ctr">
            <a:spAutoFit/>
          </a:bodyPr>
          <a:lstStyle>
            <a:lvl1pPr algn="l" defTabSz="914400" rtl="0" eaLnBrk="1" latinLnBrk="0" hangingPunct="1">
              <a:lnSpc>
                <a:spcPct val="90000"/>
              </a:lnSpc>
              <a:spcBef>
                <a:spcPct val="0"/>
              </a:spcBef>
              <a:buNone/>
              <a:defRPr sz="5400" kern="1200" cap="all" baseline="0">
                <a:blipFill>
                  <a:blip r:embed="rId3">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marL="12700">
              <a:lnSpc>
                <a:spcPct val="100000"/>
              </a:lnSpc>
              <a:spcBef>
                <a:spcPts val="130"/>
              </a:spcBef>
            </a:pPr>
            <a:r>
              <a:rPr lang="en-US" sz="4400">
                <a:solidFill>
                  <a:srgbClr val="252525"/>
                </a:solidFill>
                <a:latin typeface="Garamond"/>
                <a:cs typeface="Garamond"/>
              </a:rPr>
              <a:t>Step </a:t>
            </a:r>
            <a:r>
              <a:rPr lang="en-US" sz="4400" spc="-25">
                <a:solidFill>
                  <a:srgbClr val="252525"/>
                </a:solidFill>
                <a:latin typeface="Garamond"/>
                <a:cs typeface="Garamond"/>
              </a:rPr>
              <a:t>3:</a:t>
            </a:r>
            <a:endParaRPr lang="en-US" sz="4400">
              <a:latin typeface="Garamond"/>
              <a:cs typeface="Garamond"/>
            </a:endParaRPr>
          </a:p>
        </p:txBody>
      </p:sp>
      <p:sp>
        <p:nvSpPr>
          <p:cNvPr id="7" name="object 3">
            <a:extLst>
              <a:ext uri="{FF2B5EF4-FFF2-40B4-BE49-F238E27FC236}">
                <a16:creationId xmlns:a16="http://schemas.microsoft.com/office/drawing/2014/main" id="{C96AA1BB-CF07-48EC-2AEB-47DC18AA2D27}"/>
              </a:ext>
            </a:extLst>
          </p:cNvPr>
          <p:cNvSpPr txBox="1"/>
          <p:nvPr/>
        </p:nvSpPr>
        <p:spPr>
          <a:xfrm>
            <a:off x="910305" y="1485908"/>
            <a:ext cx="6493727" cy="1493999"/>
          </a:xfrm>
          <a:prstGeom prst="rect">
            <a:avLst/>
          </a:prstGeom>
        </p:spPr>
        <p:txBody>
          <a:bodyPr vert="horz" wrap="square" lIns="0" tIns="16510" rIns="0" bIns="0" rtlCol="0">
            <a:spAutoFit/>
          </a:bodyPr>
          <a:lstStyle/>
          <a:p>
            <a:pPr marL="12700">
              <a:lnSpc>
                <a:spcPct val="100000"/>
              </a:lnSpc>
              <a:spcBef>
                <a:spcPts val="130"/>
              </a:spcBef>
            </a:pPr>
            <a:r>
              <a:rPr lang="en-US" sz="3200">
                <a:solidFill>
                  <a:srgbClr val="252525"/>
                </a:solidFill>
                <a:latin typeface="Garamond"/>
                <a:cs typeface="Garamond"/>
              </a:rPr>
              <a:t>Click icon above “Parents and students” and then login using your student ID# and computer district password </a:t>
            </a:r>
            <a:endParaRPr sz="3200">
              <a:latin typeface="Garamond"/>
              <a:cs typeface="Garamond"/>
            </a:endParaRPr>
          </a:p>
        </p:txBody>
      </p:sp>
      <p:pic>
        <p:nvPicPr>
          <p:cNvPr id="11" name="Picture 10">
            <a:extLst>
              <a:ext uri="{FF2B5EF4-FFF2-40B4-BE49-F238E27FC236}">
                <a16:creationId xmlns:a16="http://schemas.microsoft.com/office/drawing/2014/main" id="{4B55D48D-5431-27DD-69DF-D4943EC90714}"/>
              </a:ext>
            </a:extLst>
          </p:cNvPr>
          <p:cNvPicPr>
            <a:picLocks noChangeAspect="1"/>
          </p:cNvPicPr>
          <p:nvPr/>
        </p:nvPicPr>
        <p:blipFill>
          <a:blip r:embed="rId4"/>
          <a:stretch>
            <a:fillRect/>
          </a:stretch>
        </p:blipFill>
        <p:spPr>
          <a:xfrm>
            <a:off x="7713304" y="1176971"/>
            <a:ext cx="3568390" cy="2496073"/>
          </a:xfrm>
          <a:prstGeom prst="rect">
            <a:avLst/>
          </a:prstGeom>
        </p:spPr>
      </p:pic>
      <p:sp>
        <p:nvSpPr>
          <p:cNvPr id="12" name="Rectangle: Rounded Corners 11">
            <a:extLst>
              <a:ext uri="{FF2B5EF4-FFF2-40B4-BE49-F238E27FC236}">
                <a16:creationId xmlns:a16="http://schemas.microsoft.com/office/drawing/2014/main" id="{B970E1DE-69CA-5501-4481-1A41166F7EB1}"/>
              </a:ext>
            </a:extLst>
          </p:cNvPr>
          <p:cNvSpPr/>
          <p:nvPr/>
        </p:nvSpPr>
        <p:spPr>
          <a:xfrm>
            <a:off x="7560526" y="1076093"/>
            <a:ext cx="2185639" cy="2352907"/>
          </a:xfrm>
          <a:prstGeom prst="roundRect">
            <a:avLst/>
          </a:prstGeom>
          <a:noFill/>
          <a:ln w="508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bject 2">
            <a:extLst>
              <a:ext uri="{FF2B5EF4-FFF2-40B4-BE49-F238E27FC236}">
                <a16:creationId xmlns:a16="http://schemas.microsoft.com/office/drawing/2014/main" id="{78BA37AE-4F00-C29B-F04F-191077065807}"/>
              </a:ext>
            </a:extLst>
          </p:cNvPr>
          <p:cNvSpPr txBox="1">
            <a:spLocks/>
          </p:cNvSpPr>
          <p:nvPr/>
        </p:nvSpPr>
        <p:spPr>
          <a:xfrm>
            <a:off x="631457" y="3002003"/>
            <a:ext cx="2215665" cy="693780"/>
          </a:xfrm>
          <a:prstGeom prst="rect">
            <a:avLst/>
          </a:prstGeom>
        </p:spPr>
        <p:txBody>
          <a:bodyPr vert="horz" wrap="square" lIns="0" tIns="16510" rIns="0" bIns="0" rtlCol="0" anchor="ctr">
            <a:spAutoFit/>
          </a:bodyPr>
          <a:lstStyle>
            <a:lvl1pPr algn="l" defTabSz="914400" rtl="0" eaLnBrk="1" latinLnBrk="0" hangingPunct="1">
              <a:lnSpc>
                <a:spcPct val="90000"/>
              </a:lnSpc>
              <a:spcBef>
                <a:spcPct val="0"/>
              </a:spcBef>
              <a:buNone/>
              <a:defRPr sz="5400" kern="1200" cap="all" baseline="0">
                <a:blipFill>
                  <a:blip r:embed="rId3">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marL="12700">
              <a:lnSpc>
                <a:spcPct val="100000"/>
              </a:lnSpc>
              <a:spcBef>
                <a:spcPts val="130"/>
              </a:spcBef>
            </a:pPr>
            <a:r>
              <a:rPr lang="en-US" sz="4400">
                <a:solidFill>
                  <a:srgbClr val="252525"/>
                </a:solidFill>
                <a:latin typeface="Garamond"/>
                <a:cs typeface="Garamond"/>
              </a:rPr>
              <a:t>Step </a:t>
            </a:r>
            <a:r>
              <a:rPr lang="en-US" sz="4400" spc="-25">
                <a:solidFill>
                  <a:srgbClr val="252525"/>
                </a:solidFill>
                <a:latin typeface="Garamond"/>
                <a:cs typeface="Garamond"/>
              </a:rPr>
              <a:t>4:</a:t>
            </a:r>
            <a:endParaRPr lang="en-US" sz="4400">
              <a:latin typeface="Garamond"/>
              <a:cs typeface="Garamond"/>
            </a:endParaRPr>
          </a:p>
        </p:txBody>
      </p:sp>
      <p:sp>
        <p:nvSpPr>
          <p:cNvPr id="4" name="object 3">
            <a:extLst>
              <a:ext uri="{FF2B5EF4-FFF2-40B4-BE49-F238E27FC236}">
                <a16:creationId xmlns:a16="http://schemas.microsoft.com/office/drawing/2014/main" id="{E153E143-EC52-0E3C-54FB-558F6BFD0D72}"/>
              </a:ext>
            </a:extLst>
          </p:cNvPr>
          <p:cNvSpPr txBox="1"/>
          <p:nvPr/>
        </p:nvSpPr>
        <p:spPr>
          <a:xfrm>
            <a:off x="958629" y="3651198"/>
            <a:ext cx="4917977" cy="1493999"/>
          </a:xfrm>
          <a:prstGeom prst="rect">
            <a:avLst/>
          </a:prstGeom>
        </p:spPr>
        <p:txBody>
          <a:bodyPr vert="horz" wrap="square" lIns="0" tIns="16510" rIns="0" bIns="0" rtlCol="0">
            <a:spAutoFit/>
          </a:bodyPr>
          <a:lstStyle/>
          <a:p>
            <a:pPr marL="12700">
              <a:lnSpc>
                <a:spcPct val="100000"/>
              </a:lnSpc>
              <a:spcBef>
                <a:spcPts val="130"/>
              </a:spcBef>
            </a:pPr>
            <a:r>
              <a:rPr lang="en-US" sz="3200">
                <a:solidFill>
                  <a:srgbClr val="252525"/>
                </a:solidFill>
                <a:latin typeface="Garamond"/>
                <a:cs typeface="Garamond"/>
              </a:rPr>
              <a:t>Select “Grades” to see current grades and review missing assignments</a:t>
            </a:r>
            <a:endParaRPr sz="3200">
              <a:latin typeface="Garamond"/>
              <a:cs typeface="Garamond"/>
            </a:endParaRPr>
          </a:p>
        </p:txBody>
      </p:sp>
    </p:spTree>
    <p:extLst>
      <p:ext uri="{BB962C8B-B14F-4D97-AF65-F5344CB8AC3E}">
        <p14:creationId xmlns:p14="http://schemas.microsoft.com/office/powerpoint/2010/main" val="1294407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D8AFD15B-CF29-4306-884F-47675092F9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444DC6-B28E-6C45-A6B0-0D39EADBDF2D}"/>
              </a:ext>
            </a:extLst>
          </p:cNvPr>
          <p:cNvSpPr>
            <a:spLocks noGrp="1"/>
          </p:cNvSpPr>
          <p:nvPr>
            <p:ph type="title"/>
          </p:nvPr>
        </p:nvSpPr>
        <p:spPr>
          <a:xfrm>
            <a:off x="5343117" y="25753"/>
            <a:ext cx="6515808" cy="1368149"/>
          </a:xfrm>
        </p:spPr>
        <p:txBody>
          <a:bodyPr vert="horz" lIns="91440" tIns="45720" rIns="91440" bIns="45720" rtlCol="0" anchor="ctr">
            <a:normAutofit/>
          </a:bodyPr>
          <a:lstStyle/>
          <a:p>
            <a:pPr algn="ctr"/>
            <a:r>
              <a:rPr lang="en-US" sz="4800">
                <a:solidFill>
                  <a:schemeClr val="tx1"/>
                </a:solidFill>
              </a:rPr>
              <a:t>Transcript</a:t>
            </a:r>
          </a:p>
        </p:txBody>
      </p:sp>
      <p:sp>
        <p:nvSpPr>
          <p:cNvPr id="14" name="Freeform: Shape 13">
            <a:extLst>
              <a:ext uri="{FF2B5EF4-FFF2-40B4-BE49-F238E27FC236}">
                <a16:creationId xmlns:a16="http://schemas.microsoft.com/office/drawing/2014/main" id="{7EC0D68F-F813-4414-800D-F8D4F0AB8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66" y="401980"/>
            <a:ext cx="6115733" cy="6456021"/>
          </a:xfrm>
          <a:custGeom>
            <a:avLst/>
            <a:gdLst>
              <a:gd name="connsiteX0" fmla="*/ 2259477 w 6115733"/>
              <a:gd name="connsiteY0" fmla="*/ 433395 h 6456021"/>
              <a:gd name="connsiteX1" fmla="*/ 5681904 w 6115733"/>
              <a:gd name="connsiteY1" fmla="*/ 3852396 h 6456021"/>
              <a:gd name="connsiteX2" fmla="*/ 4679499 w 6115733"/>
              <a:gd name="connsiteY2" fmla="*/ 6269995 h 6456021"/>
              <a:gd name="connsiteX3" fmla="*/ 4474613 w 6115733"/>
              <a:gd name="connsiteY3" fmla="*/ 6456021 h 6456021"/>
              <a:gd name="connsiteX4" fmla="*/ 44341 w 6115733"/>
              <a:gd name="connsiteY4" fmla="*/ 6456021 h 6456021"/>
              <a:gd name="connsiteX5" fmla="*/ 0 w 6115733"/>
              <a:gd name="connsiteY5" fmla="*/ 6415762 h 6456021"/>
              <a:gd name="connsiteX6" fmla="*/ 0 w 6115733"/>
              <a:gd name="connsiteY6" fmla="*/ 1289029 h 6456021"/>
              <a:gd name="connsiteX7" fmla="*/ 82495 w 6115733"/>
              <a:gd name="connsiteY7" fmla="*/ 1214128 h 6456021"/>
              <a:gd name="connsiteX8" fmla="*/ 2259477 w 6115733"/>
              <a:gd name="connsiteY8" fmla="*/ 433395 h 6456021"/>
              <a:gd name="connsiteX9" fmla="*/ 2259477 w 6115733"/>
              <a:gd name="connsiteY9" fmla="*/ 0 h 6456021"/>
              <a:gd name="connsiteX10" fmla="*/ 6115733 w 6115733"/>
              <a:gd name="connsiteY10" fmla="*/ 3852396 h 6456021"/>
              <a:gd name="connsiteX11" fmla="*/ 5235152 w 6115733"/>
              <a:gd name="connsiteY11" fmla="*/ 6302877 h 6456021"/>
              <a:gd name="connsiteX12" fmla="*/ 5095826 w 6115733"/>
              <a:gd name="connsiteY12" fmla="*/ 6456021 h 6456021"/>
              <a:gd name="connsiteX13" fmla="*/ 4617788 w 6115733"/>
              <a:gd name="connsiteY13" fmla="*/ 6456021 h 6456021"/>
              <a:gd name="connsiteX14" fmla="*/ 4747668 w 6115733"/>
              <a:gd name="connsiteY14" fmla="*/ 6338096 h 6456021"/>
              <a:gd name="connsiteX15" fmla="*/ 5778311 w 6115733"/>
              <a:gd name="connsiteY15" fmla="*/ 3852396 h 6456021"/>
              <a:gd name="connsiteX16" fmla="*/ 2259477 w 6115733"/>
              <a:gd name="connsiteY16" fmla="*/ 337085 h 6456021"/>
              <a:gd name="connsiteX17" fmla="*/ 21172 w 6115733"/>
              <a:gd name="connsiteY17" fmla="*/ 1139811 h 6456021"/>
              <a:gd name="connsiteX18" fmla="*/ 0 w 6115733"/>
              <a:gd name="connsiteY18" fmla="*/ 1159034 h 6456021"/>
              <a:gd name="connsiteX19" fmla="*/ 0 w 6115733"/>
              <a:gd name="connsiteY19" fmla="*/ 735177 h 6456021"/>
              <a:gd name="connsiteX20" fmla="*/ 103407 w 6115733"/>
              <a:gd name="connsiteY20" fmla="*/ 657929 h 6456021"/>
              <a:gd name="connsiteX21" fmla="*/ 2259477 w 6115733"/>
              <a:gd name="connsiteY21" fmla="*/ 0 h 645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115733" h="6456021">
                <a:moveTo>
                  <a:pt x="2259477" y="433395"/>
                </a:moveTo>
                <a:cubicBezTo>
                  <a:pt x="4149632" y="433395"/>
                  <a:pt x="5681904" y="1964133"/>
                  <a:pt x="5681904" y="3852396"/>
                </a:cubicBezTo>
                <a:cubicBezTo>
                  <a:pt x="5681904" y="4796527"/>
                  <a:pt x="5298836" y="5651278"/>
                  <a:pt x="4679499" y="6269995"/>
                </a:cubicBezTo>
                <a:lnTo>
                  <a:pt x="4474613" y="6456021"/>
                </a:lnTo>
                <a:lnTo>
                  <a:pt x="44341" y="6456021"/>
                </a:lnTo>
                <a:lnTo>
                  <a:pt x="0" y="6415762"/>
                </a:lnTo>
                <a:lnTo>
                  <a:pt x="0" y="1289029"/>
                </a:lnTo>
                <a:lnTo>
                  <a:pt x="82495" y="1214128"/>
                </a:lnTo>
                <a:cubicBezTo>
                  <a:pt x="674092" y="726388"/>
                  <a:pt x="1432534" y="433395"/>
                  <a:pt x="2259477" y="433395"/>
                </a:cubicBezTo>
                <a:close/>
                <a:moveTo>
                  <a:pt x="2259477" y="0"/>
                </a:moveTo>
                <a:cubicBezTo>
                  <a:pt x="4389229" y="0"/>
                  <a:pt x="6115733" y="1724776"/>
                  <a:pt x="6115733" y="3852396"/>
                </a:cubicBezTo>
                <a:cubicBezTo>
                  <a:pt x="6115733" y="4783230"/>
                  <a:pt x="5785270" y="5636956"/>
                  <a:pt x="5235152" y="6302877"/>
                </a:cubicBezTo>
                <a:lnTo>
                  <a:pt x="5095826" y="6456021"/>
                </a:lnTo>
                <a:lnTo>
                  <a:pt x="4617788" y="6456021"/>
                </a:lnTo>
                <a:lnTo>
                  <a:pt x="4747668" y="6338096"/>
                </a:lnTo>
                <a:cubicBezTo>
                  <a:pt x="5384452" y="5701950"/>
                  <a:pt x="5778311" y="4823122"/>
                  <a:pt x="5778311" y="3852396"/>
                </a:cubicBezTo>
                <a:cubicBezTo>
                  <a:pt x="5778311" y="1910944"/>
                  <a:pt x="4202875" y="337085"/>
                  <a:pt x="2259477" y="337085"/>
                </a:cubicBezTo>
                <a:cubicBezTo>
                  <a:pt x="1409240" y="337085"/>
                  <a:pt x="629434" y="638331"/>
                  <a:pt x="21172" y="1139811"/>
                </a:cubicBezTo>
                <a:lnTo>
                  <a:pt x="0" y="1159034"/>
                </a:lnTo>
                <a:lnTo>
                  <a:pt x="0" y="735177"/>
                </a:lnTo>
                <a:lnTo>
                  <a:pt x="103407" y="657929"/>
                </a:lnTo>
                <a:cubicBezTo>
                  <a:pt x="718869" y="242547"/>
                  <a:pt x="1460820" y="0"/>
                  <a:pt x="2259477" y="0"/>
                </a:cubicBezTo>
                <a:close/>
              </a:path>
            </a:pathLst>
          </a:cu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Picture 6" descr="A close-up of a document">
            <a:extLst>
              <a:ext uri="{FF2B5EF4-FFF2-40B4-BE49-F238E27FC236}">
                <a16:creationId xmlns:a16="http://schemas.microsoft.com/office/drawing/2014/main" id="{547559F8-BE96-CEA6-8275-DB722CABD8D2}"/>
              </a:ext>
            </a:extLst>
          </p:cNvPr>
          <p:cNvPicPr>
            <a:picLocks noChangeAspect="1"/>
          </p:cNvPicPr>
          <p:nvPr/>
        </p:nvPicPr>
        <p:blipFill>
          <a:blip r:embed="rId3"/>
          <a:stretch>
            <a:fillRect/>
          </a:stretch>
        </p:blipFill>
        <p:spPr>
          <a:xfrm>
            <a:off x="896692" y="1979875"/>
            <a:ext cx="3219693" cy="4093379"/>
          </a:xfrm>
          <a:prstGeom prst="rect">
            <a:avLst/>
          </a:prstGeom>
        </p:spPr>
      </p:pic>
      <p:sp>
        <p:nvSpPr>
          <p:cNvPr id="5" name="object 3">
            <a:extLst>
              <a:ext uri="{FF2B5EF4-FFF2-40B4-BE49-F238E27FC236}">
                <a16:creationId xmlns:a16="http://schemas.microsoft.com/office/drawing/2014/main" id="{A5A7652F-32A8-4D61-B909-41DE107FBBDF}"/>
              </a:ext>
            </a:extLst>
          </p:cNvPr>
          <p:cNvSpPr txBox="1"/>
          <p:nvPr/>
        </p:nvSpPr>
        <p:spPr>
          <a:xfrm>
            <a:off x="6289289" y="1393903"/>
            <a:ext cx="5167436" cy="4679352"/>
          </a:xfrm>
          <a:prstGeom prst="rect">
            <a:avLst/>
          </a:prstGeom>
        </p:spPr>
        <p:txBody>
          <a:bodyPr vert="horz" lIns="91440" tIns="45720" rIns="91440" bIns="45720" rtlCol="0" anchor="t">
            <a:normAutofit lnSpcReduction="10000"/>
          </a:bodyPr>
          <a:lstStyle/>
          <a:p>
            <a:pPr defTabSz="914400">
              <a:lnSpc>
                <a:spcPct val="90000"/>
              </a:lnSpc>
              <a:buClr>
                <a:schemeClr val="accent1">
                  <a:lumMod val="75000"/>
                </a:schemeClr>
              </a:buClr>
              <a:buSzPct val="85000"/>
            </a:pPr>
            <a:r>
              <a:rPr lang="en-US" sz="1600"/>
              <a:t>A </a:t>
            </a:r>
            <a:r>
              <a:rPr lang="en-US" sz="1600" b="1"/>
              <a:t>high school transcript</a:t>
            </a:r>
            <a:r>
              <a:rPr lang="en-US" sz="1600"/>
              <a:t> is an official record of a student's academic performance during their time in high school. </a:t>
            </a:r>
          </a:p>
          <a:p>
            <a:pPr defTabSz="914400">
              <a:lnSpc>
                <a:spcPct val="90000"/>
              </a:lnSpc>
              <a:buClr>
                <a:schemeClr val="accent1">
                  <a:lumMod val="75000"/>
                </a:schemeClr>
              </a:buClr>
              <a:buSzPct val="85000"/>
            </a:pPr>
            <a:r>
              <a:rPr lang="en-US" sz="1600"/>
              <a:t>It includes:</a:t>
            </a:r>
          </a:p>
          <a:p>
            <a:pPr indent="-182880" defTabSz="914400">
              <a:lnSpc>
                <a:spcPct val="90000"/>
              </a:lnSpc>
              <a:buClr>
                <a:schemeClr val="accent1">
                  <a:lumMod val="75000"/>
                </a:schemeClr>
              </a:buClr>
              <a:buSzPct val="85000"/>
              <a:buFont typeface="Wingdings" pitchFamily="2" charset="2"/>
              <a:buChar char="§"/>
            </a:pPr>
            <a:r>
              <a:rPr lang="en-US" sz="1600" b="1"/>
              <a:t>Courses taken</a:t>
            </a:r>
            <a:r>
              <a:rPr lang="en-US" sz="1600"/>
              <a:t>: A list of all classes the student has completed by year.</a:t>
            </a:r>
          </a:p>
          <a:p>
            <a:pPr indent="-182880" defTabSz="914400">
              <a:lnSpc>
                <a:spcPct val="90000"/>
              </a:lnSpc>
              <a:buClr>
                <a:schemeClr val="accent1">
                  <a:lumMod val="75000"/>
                </a:schemeClr>
              </a:buClr>
              <a:buSzPct val="85000"/>
              <a:buFont typeface="Wingdings" pitchFamily="2" charset="2"/>
              <a:buChar char="§"/>
            </a:pPr>
            <a:r>
              <a:rPr lang="en-US" sz="1600" b="1"/>
              <a:t>Grades</a:t>
            </a:r>
            <a:r>
              <a:rPr lang="en-US" sz="1600"/>
              <a:t>: The grades received for each course, by semester. </a:t>
            </a:r>
          </a:p>
          <a:p>
            <a:pPr indent="-182880" defTabSz="914400">
              <a:lnSpc>
                <a:spcPct val="90000"/>
              </a:lnSpc>
              <a:buClr>
                <a:schemeClr val="accent1">
                  <a:lumMod val="75000"/>
                </a:schemeClr>
              </a:buClr>
              <a:buSzPct val="85000"/>
              <a:buFont typeface="Wingdings" pitchFamily="2" charset="2"/>
              <a:buChar char="§"/>
            </a:pPr>
            <a:r>
              <a:rPr lang="en-US" sz="1600" b="1"/>
              <a:t>Credits earned</a:t>
            </a:r>
            <a:r>
              <a:rPr lang="en-US" sz="1600"/>
              <a:t>: The number of credits awarded for each course, which contribute to meeting graduation requirements.</a:t>
            </a:r>
          </a:p>
          <a:p>
            <a:pPr indent="-182880" defTabSz="914400">
              <a:lnSpc>
                <a:spcPct val="90000"/>
              </a:lnSpc>
              <a:buClr>
                <a:schemeClr val="accent1">
                  <a:lumMod val="75000"/>
                </a:schemeClr>
              </a:buClr>
              <a:buSzPct val="85000"/>
              <a:buFont typeface="Wingdings" pitchFamily="2" charset="2"/>
              <a:buChar char="§"/>
            </a:pPr>
            <a:r>
              <a:rPr lang="en-US" sz="1600" b="1"/>
              <a:t>GPA (Grade Point Average)</a:t>
            </a:r>
            <a:r>
              <a:rPr lang="en-US" sz="1600"/>
              <a:t>: A cumulative grade point average that reflects the student’s overall academic performance.</a:t>
            </a:r>
          </a:p>
          <a:p>
            <a:pPr indent="-182880" defTabSz="914400">
              <a:lnSpc>
                <a:spcPct val="90000"/>
              </a:lnSpc>
              <a:buClr>
                <a:schemeClr val="accent1">
                  <a:lumMod val="75000"/>
                </a:schemeClr>
              </a:buClr>
              <a:buSzPct val="85000"/>
              <a:buFont typeface="Wingdings" pitchFamily="2" charset="2"/>
              <a:buChar char="§"/>
            </a:pPr>
            <a:r>
              <a:rPr lang="en-US" sz="1600" b="1"/>
              <a:t>Graduation requirements</a:t>
            </a:r>
            <a:r>
              <a:rPr lang="en-US" sz="1600"/>
              <a:t>: Whether additional graduation requirements have been met.</a:t>
            </a:r>
          </a:p>
          <a:p>
            <a:pPr indent="-182880" defTabSz="914400">
              <a:lnSpc>
                <a:spcPct val="90000"/>
              </a:lnSpc>
              <a:buClr>
                <a:schemeClr val="accent1">
                  <a:lumMod val="75000"/>
                </a:schemeClr>
              </a:buClr>
              <a:buSzPct val="85000"/>
              <a:buFont typeface="Wingdings" pitchFamily="2" charset="2"/>
              <a:buChar char="§"/>
            </a:pPr>
            <a:endParaRPr lang="en-US" sz="1600"/>
          </a:p>
          <a:p>
            <a:pPr defTabSz="914400">
              <a:lnSpc>
                <a:spcPct val="90000"/>
              </a:lnSpc>
              <a:buClr>
                <a:schemeClr val="accent1">
                  <a:lumMod val="75000"/>
                </a:schemeClr>
              </a:buClr>
              <a:buSzPct val="85000"/>
            </a:pPr>
            <a:r>
              <a:rPr lang="en-US" sz="1600"/>
              <a:t>High school transcripts are important for college admissions, scholarships, and job applications, as they provide a snapshot of the student's academic achievements.</a:t>
            </a:r>
          </a:p>
          <a:p>
            <a:pPr marL="12700" indent="-182880" defTabSz="914400">
              <a:lnSpc>
                <a:spcPct val="90000"/>
              </a:lnSpc>
              <a:spcBef>
                <a:spcPts val="130"/>
              </a:spcBef>
              <a:buClr>
                <a:schemeClr val="accent1">
                  <a:lumMod val="75000"/>
                </a:schemeClr>
              </a:buClr>
              <a:buSzPct val="85000"/>
              <a:buFont typeface="Wingdings" pitchFamily="2" charset="2"/>
              <a:buChar char="§"/>
            </a:pPr>
            <a:endParaRPr lang="en-US" sz="1100"/>
          </a:p>
        </p:txBody>
      </p:sp>
      <p:grpSp>
        <p:nvGrpSpPr>
          <p:cNvPr id="16" name="Group 15">
            <a:extLst>
              <a:ext uri="{FF2B5EF4-FFF2-40B4-BE49-F238E27FC236}">
                <a16:creationId xmlns:a16="http://schemas.microsoft.com/office/drawing/2014/main" id="{54CA915D-BDF0-41F8-B00E-FB186EFF7BD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7" name="Oval 16">
              <a:extLst>
                <a:ext uri="{FF2B5EF4-FFF2-40B4-BE49-F238E27FC236}">
                  <a16:creationId xmlns:a16="http://schemas.microsoft.com/office/drawing/2014/main" id="{317AAC03-BF64-4E67-9032-3BD0249980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a:lstStyle/>
            <a:p>
              <a:endParaRPr lang="en-US"/>
            </a:p>
          </p:txBody>
        </p:sp>
        <p:sp>
          <p:nvSpPr>
            <p:cNvPr id="18" name="Oval 17">
              <a:extLst>
                <a:ext uri="{FF2B5EF4-FFF2-40B4-BE49-F238E27FC236}">
                  <a16:creationId xmlns:a16="http://schemas.microsoft.com/office/drawing/2014/main" id="{1A131397-5A45-4344-9983-5E400A3EA5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a:lstStyle/>
            <a:p>
              <a:endParaRPr lang="en-US"/>
            </a:p>
          </p:txBody>
        </p:sp>
      </p:grpSp>
    </p:spTree>
    <p:extLst>
      <p:ext uri="{BB962C8B-B14F-4D97-AF65-F5344CB8AC3E}">
        <p14:creationId xmlns:p14="http://schemas.microsoft.com/office/powerpoint/2010/main" val="6452836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7C5A9-6DE0-A383-5181-77D17340D1DC}"/>
              </a:ext>
            </a:extLst>
          </p:cNvPr>
          <p:cNvSpPr>
            <a:spLocks noGrp="1"/>
          </p:cNvSpPr>
          <p:nvPr>
            <p:ph type="title"/>
          </p:nvPr>
        </p:nvSpPr>
        <p:spPr>
          <a:xfrm>
            <a:off x="988741" y="-325848"/>
            <a:ext cx="10058400" cy="1609344"/>
          </a:xfrm>
        </p:spPr>
        <p:txBody>
          <a:bodyPr/>
          <a:lstStyle/>
          <a:p>
            <a:pPr algn="ctr"/>
            <a:r>
              <a:rPr lang="en-US"/>
              <a:t>Transcript</a:t>
            </a:r>
          </a:p>
        </p:txBody>
      </p:sp>
      <p:pic>
        <p:nvPicPr>
          <p:cNvPr id="5" name="Content Placeholder 4">
            <a:extLst>
              <a:ext uri="{FF2B5EF4-FFF2-40B4-BE49-F238E27FC236}">
                <a16:creationId xmlns:a16="http://schemas.microsoft.com/office/drawing/2014/main" id="{F0988685-05FC-61EA-BAC2-FB0381FA3F1E}"/>
              </a:ext>
            </a:extLst>
          </p:cNvPr>
          <p:cNvPicPr>
            <a:picLocks noGrp="1" noChangeAspect="1"/>
          </p:cNvPicPr>
          <p:nvPr>
            <p:ph idx="1"/>
          </p:nvPr>
        </p:nvPicPr>
        <p:blipFill>
          <a:blip r:embed="rId3"/>
          <a:stretch>
            <a:fillRect/>
          </a:stretch>
        </p:blipFill>
        <p:spPr>
          <a:xfrm>
            <a:off x="419595" y="2617400"/>
            <a:ext cx="9290059" cy="4051300"/>
          </a:xfrm>
        </p:spPr>
      </p:pic>
      <p:sp>
        <p:nvSpPr>
          <p:cNvPr id="6" name="object 2">
            <a:extLst>
              <a:ext uri="{FF2B5EF4-FFF2-40B4-BE49-F238E27FC236}">
                <a16:creationId xmlns:a16="http://schemas.microsoft.com/office/drawing/2014/main" id="{C77C0496-F98F-010D-17B6-145D1E6A5B72}"/>
              </a:ext>
            </a:extLst>
          </p:cNvPr>
          <p:cNvSpPr txBox="1">
            <a:spLocks/>
          </p:cNvSpPr>
          <p:nvPr/>
        </p:nvSpPr>
        <p:spPr>
          <a:xfrm>
            <a:off x="559860" y="811314"/>
            <a:ext cx="2215665" cy="693780"/>
          </a:xfrm>
          <a:prstGeom prst="rect">
            <a:avLst/>
          </a:prstGeom>
        </p:spPr>
        <p:txBody>
          <a:bodyPr vert="horz" wrap="square" lIns="0" tIns="16510" rIns="0" bIns="0" rtlCol="0" anchor="ctr">
            <a:spAutoFit/>
          </a:bodyPr>
          <a:lstStyle>
            <a:lvl1pPr algn="l" defTabSz="914400" rtl="0" eaLnBrk="1" latinLnBrk="0" hangingPunct="1">
              <a:lnSpc>
                <a:spcPct val="90000"/>
              </a:lnSpc>
              <a:spcBef>
                <a:spcPct val="0"/>
              </a:spcBef>
              <a:buNone/>
              <a:defRPr sz="5400" kern="1200" cap="all" baseline="0">
                <a:blipFill>
                  <a:blip r:embed="rId4">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marL="12700">
              <a:lnSpc>
                <a:spcPct val="100000"/>
              </a:lnSpc>
              <a:spcBef>
                <a:spcPts val="130"/>
              </a:spcBef>
            </a:pPr>
            <a:r>
              <a:rPr lang="en-US" sz="4400">
                <a:solidFill>
                  <a:srgbClr val="252525"/>
                </a:solidFill>
                <a:latin typeface="Garamond"/>
                <a:cs typeface="Garamond"/>
              </a:rPr>
              <a:t>Step </a:t>
            </a:r>
            <a:r>
              <a:rPr lang="en-US" sz="4400" spc="-25">
                <a:solidFill>
                  <a:srgbClr val="252525"/>
                </a:solidFill>
                <a:latin typeface="Garamond"/>
                <a:cs typeface="Garamond"/>
              </a:rPr>
              <a:t>1:</a:t>
            </a:r>
            <a:endParaRPr lang="en-US" sz="4400">
              <a:latin typeface="Garamond"/>
              <a:cs typeface="Garamond"/>
            </a:endParaRPr>
          </a:p>
        </p:txBody>
      </p:sp>
      <p:sp>
        <p:nvSpPr>
          <p:cNvPr id="7" name="object 3">
            <a:extLst>
              <a:ext uri="{FF2B5EF4-FFF2-40B4-BE49-F238E27FC236}">
                <a16:creationId xmlns:a16="http://schemas.microsoft.com/office/drawing/2014/main" id="{C96AA1BB-CF07-48EC-2AEB-47DC18AA2D27}"/>
              </a:ext>
            </a:extLst>
          </p:cNvPr>
          <p:cNvSpPr txBox="1"/>
          <p:nvPr/>
        </p:nvSpPr>
        <p:spPr>
          <a:xfrm>
            <a:off x="709582" y="1538615"/>
            <a:ext cx="4727314" cy="786113"/>
          </a:xfrm>
          <a:prstGeom prst="rect">
            <a:avLst/>
          </a:prstGeom>
        </p:spPr>
        <p:txBody>
          <a:bodyPr vert="horz" wrap="square" lIns="0" tIns="16510" rIns="0" bIns="0" rtlCol="0">
            <a:spAutoFit/>
          </a:bodyPr>
          <a:lstStyle/>
          <a:p>
            <a:pPr marL="12700">
              <a:lnSpc>
                <a:spcPct val="100000"/>
              </a:lnSpc>
              <a:spcBef>
                <a:spcPts val="130"/>
              </a:spcBef>
            </a:pPr>
            <a:r>
              <a:rPr lang="en-US" sz="2500">
                <a:solidFill>
                  <a:srgbClr val="252525"/>
                </a:solidFill>
                <a:latin typeface="Garamond"/>
                <a:cs typeface="Garamond"/>
              </a:rPr>
              <a:t>Click A+ Grades and More on any Everett School webpage</a:t>
            </a:r>
            <a:endParaRPr sz="2500">
              <a:latin typeface="Garamond"/>
              <a:cs typeface="Garamond"/>
            </a:endParaRPr>
          </a:p>
        </p:txBody>
      </p:sp>
      <p:sp>
        <p:nvSpPr>
          <p:cNvPr id="8" name="Rectangle: Rounded Corners 7">
            <a:extLst>
              <a:ext uri="{FF2B5EF4-FFF2-40B4-BE49-F238E27FC236}">
                <a16:creationId xmlns:a16="http://schemas.microsoft.com/office/drawing/2014/main" id="{09DA07AE-CF02-1F38-9A8C-165425B59EA9}"/>
              </a:ext>
            </a:extLst>
          </p:cNvPr>
          <p:cNvSpPr/>
          <p:nvPr/>
        </p:nvSpPr>
        <p:spPr>
          <a:xfrm>
            <a:off x="2925193" y="3314566"/>
            <a:ext cx="1100398" cy="855990"/>
          </a:xfrm>
          <a:prstGeom prst="roundRect">
            <a:avLst/>
          </a:prstGeom>
          <a:noFill/>
          <a:ln w="508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bject 2">
            <a:extLst>
              <a:ext uri="{FF2B5EF4-FFF2-40B4-BE49-F238E27FC236}">
                <a16:creationId xmlns:a16="http://schemas.microsoft.com/office/drawing/2014/main" id="{6FDD5248-D843-B657-504B-FA8E9CCDDE35}"/>
              </a:ext>
            </a:extLst>
          </p:cNvPr>
          <p:cNvSpPr txBox="1">
            <a:spLocks/>
          </p:cNvSpPr>
          <p:nvPr/>
        </p:nvSpPr>
        <p:spPr>
          <a:xfrm>
            <a:off x="5608920" y="807468"/>
            <a:ext cx="2215665" cy="693780"/>
          </a:xfrm>
          <a:prstGeom prst="rect">
            <a:avLst/>
          </a:prstGeom>
        </p:spPr>
        <p:txBody>
          <a:bodyPr vert="horz" wrap="square" lIns="0" tIns="16510" rIns="0" bIns="0" rtlCol="0" anchor="ctr">
            <a:spAutoFit/>
          </a:bodyPr>
          <a:lstStyle>
            <a:lvl1pPr algn="l" defTabSz="914400" rtl="0" eaLnBrk="1" latinLnBrk="0" hangingPunct="1">
              <a:lnSpc>
                <a:spcPct val="90000"/>
              </a:lnSpc>
              <a:spcBef>
                <a:spcPct val="0"/>
              </a:spcBef>
              <a:buNone/>
              <a:defRPr sz="5400" kern="1200" cap="all" baseline="0">
                <a:blipFill>
                  <a:blip r:embed="rId4">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marL="12700">
              <a:lnSpc>
                <a:spcPct val="100000"/>
              </a:lnSpc>
              <a:spcBef>
                <a:spcPts val="130"/>
              </a:spcBef>
            </a:pPr>
            <a:r>
              <a:rPr lang="en-US" sz="4400">
                <a:solidFill>
                  <a:srgbClr val="252525"/>
                </a:solidFill>
                <a:latin typeface="Garamond"/>
                <a:cs typeface="Garamond"/>
              </a:rPr>
              <a:t>Step </a:t>
            </a:r>
            <a:r>
              <a:rPr lang="en-US" sz="4400" spc="-25">
                <a:solidFill>
                  <a:srgbClr val="252525"/>
                </a:solidFill>
                <a:latin typeface="Garamond"/>
                <a:cs typeface="Garamond"/>
              </a:rPr>
              <a:t>2:</a:t>
            </a:r>
            <a:endParaRPr lang="en-US" sz="4400">
              <a:latin typeface="Garamond"/>
              <a:cs typeface="Garamond"/>
            </a:endParaRPr>
          </a:p>
        </p:txBody>
      </p:sp>
      <p:sp>
        <p:nvSpPr>
          <p:cNvPr id="4" name="object 3">
            <a:extLst>
              <a:ext uri="{FF2B5EF4-FFF2-40B4-BE49-F238E27FC236}">
                <a16:creationId xmlns:a16="http://schemas.microsoft.com/office/drawing/2014/main" id="{11033DEF-4F0C-A45B-DBD2-D553450B97AD}"/>
              </a:ext>
            </a:extLst>
          </p:cNvPr>
          <p:cNvSpPr txBox="1"/>
          <p:nvPr/>
        </p:nvSpPr>
        <p:spPr>
          <a:xfrm>
            <a:off x="5726883" y="1469324"/>
            <a:ext cx="6465117" cy="786113"/>
          </a:xfrm>
          <a:prstGeom prst="rect">
            <a:avLst/>
          </a:prstGeom>
        </p:spPr>
        <p:txBody>
          <a:bodyPr vert="horz" wrap="square" lIns="0" tIns="16510" rIns="0" bIns="0" rtlCol="0">
            <a:spAutoFit/>
          </a:bodyPr>
          <a:lstStyle/>
          <a:p>
            <a:pPr marL="12700">
              <a:lnSpc>
                <a:spcPct val="100000"/>
              </a:lnSpc>
              <a:spcBef>
                <a:spcPts val="130"/>
              </a:spcBef>
            </a:pPr>
            <a:r>
              <a:rPr lang="en-US" sz="2500">
                <a:solidFill>
                  <a:srgbClr val="252525"/>
                </a:solidFill>
                <a:latin typeface="Garamond"/>
                <a:cs typeface="Garamond"/>
              </a:rPr>
              <a:t>Click Home Access Center to access transcript, grades, schedule and more.</a:t>
            </a:r>
          </a:p>
        </p:txBody>
      </p:sp>
      <p:sp>
        <p:nvSpPr>
          <p:cNvPr id="10" name="Rectangle: Rounded Corners 9">
            <a:extLst>
              <a:ext uri="{FF2B5EF4-FFF2-40B4-BE49-F238E27FC236}">
                <a16:creationId xmlns:a16="http://schemas.microsoft.com/office/drawing/2014/main" id="{346198FC-6A2B-FA1A-849D-75A32BBCC095}"/>
              </a:ext>
            </a:extLst>
          </p:cNvPr>
          <p:cNvSpPr/>
          <p:nvPr/>
        </p:nvSpPr>
        <p:spPr>
          <a:xfrm>
            <a:off x="5436896" y="4855030"/>
            <a:ext cx="1017641" cy="809790"/>
          </a:xfrm>
          <a:prstGeom prst="roundRect">
            <a:avLst/>
          </a:prstGeom>
          <a:noFill/>
          <a:ln w="508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783693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7C5A9-6DE0-A383-5181-77D17340D1DC}"/>
              </a:ext>
            </a:extLst>
          </p:cNvPr>
          <p:cNvSpPr>
            <a:spLocks noGrp="1"/>
          </p:cNvSpPr>
          <p:nvPr>
            <p:ph type="title"/>
          </p:nvPr>
        </p:nvSpPr>
        <p:spPr>
          <a:xfrm>
            <a:off x="1066800" y="-217316"/>
            <a:ext cx="10058400" cy="1609344"/>
          </a:xfrm>
        </p:spPr>
        <p:txBody>
          <a:bodyPr/>
          <a:lstStyle/>
          <a:p>
            <a:pPr algn="ctr"/>
            <a:r>
              <a:rPr lang="en-US"/>
              <a:t>Transcript</a:t>
            </a:r>
          </a:p>
        </p:txBody>
      </p:sp>
      <p:sp>
        <p:nvSpPr>
          <p:cNvPr id="6" name="object 2">
            <a:extLst>
              <a:ext uri="{FF2B5EF4-FFF2-40B4-BE49-F238E27FC236}">
                <a16:creationId xmlns:a16="http://schemas.microsoft.com/office/drawing/2014/main" id="{C77C0496-F98F-010D-17B6-145D1E6A5B72}"/>
              </a:ext>
            </a:extLst>
          </p:cNvPr>
          <p:cNvSpPr txBox="1">
            <a:spLocks/>
          </p:cNvSpPr>
          <p:nvPr/>
        </p:nvSpPr>
        <p:spPr>
          <a:xfrm>
            <a:off x="176417" y="874049"/>
            <a:ext cx="2215665" cy="693780"/>
          </a:xfrm>
          <a:prstGeom prst="rect">
            <a:avLst/>
          </a:prstGeom>
        </p:spPr>
        <p:txBody>
          <a:bodyPr vert="horz" wrap="square" lIns="0" tIns="16510" rIns="0" bIns="0" rtlCol="0" anchor="ctr">
            <a:spAutoFit/>
          </a:bodyPr>
          <a:lstStyle>
            <a:lvl1pPr algn="l" defTabSz="914400" rtl="0" eaLnBrk="1" latinLnBrk="0" hangingPunct="1">
              <a:lnSpc>
                <a:spcPct val="90000"/>
              </a:lnSpc>
              <a:spcBef>
                <a:spcPct val="0"/>
              </a:spcBef>
              <a:buNone/>
              <a:defRPr sz="5400" kern="1200" cap="all" baseline="0">
                <a:blipFill>
                  <a:blip r:embed="rId3">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marL="12700">
              <a:lnSpc>
                <a:spcPct val="100000"/>
              </a:lnSpc>
              <a:spcBef>
                <a:spcPts val="130"/>
              </a:spcBef>
            </a:pPr>
            <a:r>
              <a:rPr lang="en-US" sz="4400">
                <a:solidFill>
                  <a:srgbClr val="252525"/>
                </a:solidFill>
                <a:latin typeface="Garamond"/>
                <a:cs typeface="Garamond"/>
              </a:rPr>
              <a:t>Step </a:t>
            </a:r>
            <a:r>
              <a:rPr lang="en-US" sz="4400" spc="-25">
                <a:solidFill>
                  <a:srgbClr val="252525"/>
                </a:solidFill>
                <a:latin typeface="Garamond"/>
                <a:cs typeface="Garamond"/>
              </a:rPr>
              <a:t>3:</a:t>
            </a:r>
            <a:endParaRPr lang="en-US" sz="4400">
              <a:latin typeface="Garamond"/>
              <a:cs typeface="Garamond"/>
            </a:endParaRPr>
          </a:p>
        </p:txBody>
      </p:sp>
      <p:sp>
        <p:nvSpPr>
          <p:cNvPr id="7" name="object 3">
            <a:extLst>
              <a:ext uri="{FF2B5EF4-FFF2-40B4-BE49-F238E27FC236}">
                <a16:creationId xmlns:a16="http://schemas.microsoft.com/office/drawing/2014/main" id="{C96AA1BB-CF07-48EC-2AEB-47DC18AA2D27}"/>
              </a:ext>
            </a:extLst>
          </p:cNvPr>
          <p:cNvSpPr txBox="1"/>
          <p:nvPr/>
        </p:nvSpPr>
        <p:spPr>
          <a:xfrm>
            <a:off x="327873" y="1464322"/>
            <a:ext cx="2215666" cy="4448654"/>
          </a:xfrm>
          <a:prstGeom prst="rect">
            <a:avLst/>
          </a:prstGeom>
        </p:spPr>
        <p:txBody>
          <a:bodyPr vert="horz" wrap="square" lIns="0" tIns="16510" rIns="0" bIns="0" rtlCol="0">
            <a:spAutoFit/>
          </a:bodyPr>
          <a:lstStyle/>
          <a:p>
            <a:pPr marL="12700">
              <a:lnSpc>
                <a:spcPct val="100000"/>
              </a:lnSpc>
              <a:spcBef>
                <a:spcPts val="130"/>
              </a:spcBef>
            </a:pPr>
            <a:r>
              <a:rPr lang="en-US" sz="3200">
                <a:solidFill>
                  <a:srgbClr val="252525"/>
                </a:solidFill>
                <a:latin typeface="Garamond"/>
                <a:cs typeface="Garamond"/>
              </a:rPr>
              <a:t>Click blue info button and then login using your student ID# and computer district password </a:t>
            </a:r>
            <a:endParaRPr sz="3200">
              <a:latin typeface="Garamond"/>
              <a:cs typeface="Garamond"/>
            </a:endParaRPr>
          </a:p>
        </p:txBody>
      </p:sp>
      <p:pic>
        <p:nvPicPr>
          <p:cNvPr id="3" name="Picture 2">
            <a:extLst>
              <a:ext uri="{FF2B5EF4-FFF2-40B4-BE49-F238E27FC236}">
                <a16:creationId xmlns:a16="http://schemas.microsoft.com/office/drawing/2014/main" id="{32F173D4-0EFA-816E-2625-FB05057836BF}"/>
              </a:ext>
            </a:extLst>
          </p:cNvPr>
          <p:cNvPicPr>
            <a:picLocks noChangeAspect="1"/>
          </p:cNvPicPr>
          <p:nvPr/>
        </p:nvPicPr>
        <p:blipFill>
          <a:blip r:embed="rId4"/>
          <a:stretch>
            <a:fillRect/>
          </a:stretch>
        </p:blipFill>
        <p:spPr>
          <a:xfrm>
            <a:off x="1978934" y="946343"/>
            <a:ext cx="3810155" cy="5626486"/>
          </a:xfrm>
          <a:prstGeom prst="rect">
            <a:avLst/>
          </a:prstGeom>
        </p:spPr>
      </p:pic>
      <p:sp>
        <p:nvSpPr>
          <p:cNvPr id="4" name="object 2">
            <a:extLst>
              <a:ext uri="{FF2B5EF4-FFF2-40B4-BE49-F238E27FC236}">
                <a16:creationId xmlns:a16="http://schemas.microsoft.com/office/drawing/2014/main" id="{CA09240F-0244-591C-3BB8-5D9171EC7931}"/>
              </a:ext>
            </a:extLst>
          </p:cNvPr>
          <p:cNvSpPr txBox="1">
            <a:spLocks/>
          </p:cNvSpPr>
          <p:nvPr/>
        </p:nvSpPr>
        <p:spPr>
          <a:xfrm>
            <a:off x="5593390" y="872956"/>
            <a:ext cx="2215665" cy="693780"/>
          </a:xfrm>
          <a:prstGeom prst="rect">
            <a:avLst/>
          </a:prstGeom>
        </p:spPr>
        <p:txBody>
          <a:bodyPr vert="horz" wrap="square" lIns="0" tIns="16510" rIns="0" bIns="0" rtlCol="0" anchor="ctr">
            <a:spAutoFit/>
          </a:bodyPr>
          <a:lstStyle>
            <a:lvl1pPr algn="l" defTabSz="914400" rtl="0" eaLnBrk="1" latinLnBrk="0" hangingPunct="1">
              <a:lnSpc>
                <a:spcPct val="90000"/>
              </a:lnSpc>
              <a:spcBef>
                <a:spcPct val="0"/>
              </a:spcBef>
              <a:buNone/>
              <a:defRPr sz="5400" kern="1200" cap="all" baseline="0">
                <a:blipFill>
                  <a:blip r:embed="rId3">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marL="12700">
              <a:lnSpc>
                <a:spcPct val="100000"/>
              </a:lnSpc>
              <a:spcBef>
                <a:spcPts val="130"/>
              </a:spcBef>
            </a:pPr>
            <a:r>
              <a:rPr lang="en-US" sz="4400">
                <a:solidFill>
                  <a:srgbClr val="252525"/>
                </a:solidFill>
                <a:latin typeface="Garamond"/>
                <a:cs typeface="Garamond"/>
              </a:rPr>
              <a:t>Step </a:t>
            </a:r>
            <a:r>
              <a:rPr lang="en-US" sz="4400" spc="-25">
                <a:solidFill>
                  <a:srgbClr val="252525"/>
                </a:solidFill>
                <a:latin typeface="Garamond"/>
                <a:cs typeface="Garamond"/>
              </a:rPr>
              <a:t>4:</a:t>
            </a:r>
            <a:endParaRPr lang="en-US" sz="4400">
              <a:latin typeface="Garamond"/>
              <a:cs typeface="Garamond"/>
            </a:endParaRPr>
          </a:p>
        </p:txBody>
      </p:sp>
      <p:sp>
        <p:nvSpPr>
          <p:cNvPr id="5" name="object 3">
            <a:extLst>
              <a:ext uri="{FF2B5EF4-FFF2-40B4-BE49-F238E27FC236}">
                <a16:creationId xmlns:a16="http://schemas.microsoft.com/office/drawing/2014/main" id="{5B248C57-45AE-5ADC-3096-DC9B827FEA49}"/>
              </a:ext>
            </a:extLst>
          </p:cNvPr>
          <p:cNvSpPr txBox="1"/>
          <p:nvPr/>
        </p:nvSpPr>
        <p:spPr>
          <a:xfrm>
            <a:off x="5789089" y="1429521"/>
            <a:ext cx="4538547" cy="1493999"/>
          </a:xfrm>
          <a:prstGeom prst="rect">
            <a:avLst/>
          </a:prstGeom>
        </p:spPr>
        <p:txBody>
          <a:bodyPr vert="horz" wrap="square" lIns="0" tIns="16510" rIns="0" bIns="0" rtlCol="0">
            <a:spAutoFit/>
          </a:bodyPr>
          <a:lstStyle/>
          <a:p>
            <a:pPr marL="12700">
              <a:lnSpc>
                <a:spcPct val="100000"/>
              </a:lnSpc>
              <a:spcBef>
                <a:spcPts val="130"/>
              </a:spcBef>
            </a:pPr>
            <a:r>
              <a:rPr lang="en-US" sz="3200">
                <a:solidFill>
                  <a:srgbClr val="252525"/>
                </a:solidFill>
                <a:latin typeface="Garamond"/>
                <a:cs typeface="Garamond"/>
              </a:rPr>
              <a:t>Click “Classes” icon and then the Transcript tab to view you latest transcript</a:t>
            </a:r>
            <a:endParaRPr sz="3200">
              <a:latin typeface="Garamond"/>
              <a:cs typeface="Garamond"/>
            </a:endParaRPr>
          </a:p>
        </p:txBody>
      </p:sp>
      <p:pic>
        <p:nvPicPr>
          <p:cNvPr id="8" name="Picture 7">
            <a:extLst>
              <a:ext uri="{FF2B5EF4-FFF2-40B4-BE49-F238E27FC236}">
                <a16:creationId xmlns:a16="http://schemas.microsoft.com/office/drawing/2014/main" id="{AE0383B6-3FF4-5F6F-A19B-E1193A98C372}"/>
              </a:ext>
            </a:extLst>
          </p:cNvPr>
          <p:cNvPicPr>
            <a:picLocks noChangeAspect="1"/>
          </p:cNvPicPr>
          <p:nvPr/>
        </p:nvPicPr>
        <p:blipFill>
          <a:blip r:embed="rId5"/>
          <a:stretch>
            <a:fillRect/>
          </a:stretch>
        </p:blipFill>
        <p:spPr>
          <a:xfrm>
            <a:off x="5593391" y="3057194"/>
            <a:ext cx="6472230" cy="2564704"/>
          </a:xfrm>
          <a:prstGeom prst="rect">
            <a:avLst/>
          </a:prstGeom>
        </p:spPr>
      </p:pic>
      <p:sp>
        <p:nvSpPr>
          <p:cNvPr id="9" name="Rectangle: Rounded Corners 8">
            <a:extLst>
              <a:ext uri="{FF2B5EF4-FFF2-40B4-BE49-F238E27FC236}">
                <a16:creationId xmlns:a16="http://schemas.microsoft.com/office/drawing/2014/main" id="{921915B8-96B1-DAF7-2F53-C5C6CC7DF026}"/>
              </a:ext>
            </a:extLst>
          </p:cNvPr>
          <p:cNvSpPr/>
          <p:nvPr/>
        </p:nvSpPr>
        <p:spPr>
          <a:xfrm>
            <a:off x="10668000" y="3986649"/>
            <a:ext cx="914400" cy="705793"/>
          </a:xfrm>
          <a:prstGeom prst="roundRect">
            <a:avLst/>
          </a:prstGeom>
          <a:noFill/>
          <a:ln w="508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C681FFCB-9CB0-48CB-43E4-8061159CC5DF}"/>
              </a:ext>
            </a:extLst>
          </p:cNvPr>
          <p:cNvSpPr/>
          <p:nvPr/>
        </p:nvSpPr>
        <p:spPr>
          <a:xfrm>
            <a:off x="6402913" y="4692442"/>
            <a:ext cx="914400" cy="353573"/>
          </a:xfrm>
          <a:prstGeom prst="roundRect">
            <a:avLst/>
          </a:prstGeom>
          <a:noFill/>
          <a:ln w="508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02456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19842-8D7A-4E1B-BB85-065FC5A93274}"/>
              </a:ext>
            </a:extLst>
          </p:cNvPr>
          <p:cNvSpPr>
            <a:spLocks noGrp="1"/>
          </p:cNvSpPr>
          <p:nvPr>
            <p:ph type="title"/>
          </p:nvPr>
        </p:nvSpPr>
        <p:spPr>
          <a:xfrm>
            <a:off x="965200" y="0"/>
            <a:ext cx="10058400" cy="1609344"/>
          </a:xfrm>
        </p:spPr>
        <p:txBody>
          <a:bodyPr/>
          <a:lstStyle/>
          <a:p>
            <a:r>
              <a:rPr lang="en-US"/>
              <a:t>Tools for success!</a:t>
            </a:r>
          </a:p>
        </p:txBody>
      </p:sp>
      <p:pic>
        <p:nvPicPr>
          <p:cNvPr id="1028" name="Picture 4" descr="Image result for student studying cartoon">
            <a:extLst>
              <a:ext uri="{FF2B5EF4-FFF2-40B4-BE49-F238E27FC236}">
                <a16:creationId xmlns:a16="http://schemas.microsoft.com/office/drawing/2014/main" id="{838076AE-F6DE-4FFD-A3B9-BCE81CD530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65141" y="1591733"/>
            <a:ext cx="2457450" cy="3810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3A20097-355D-4C4C-AD74-59200CC90F6B}"/>
              </a:ext>
            </a:extLst>
          </p:cNvPr>
          <p:cNvSpPr txBox="1"/>
          <p:nvPr/>
        </p:nvSpPr>
        <p:spPr>
          <a:xfrm>
            <a:off x="965200" y="1253344"/>
            <a:ext cx="7999941" cy="4856522"/>
          </a:xfrm>
          <a:prstGeom prst="rect">
            <a:avLst/>
          </a:prstGeom>
          <a:noFill/>
        </p:spPr>
        <p:txBody>
          <a:bodyPr wrap="square" rtlCol="0">
            <a:spAutoFit/>
          </a:bodyPr>
          <a:lstStyle/>
          <a:p>
            <a:pPr marL="342900" indent="-342900">
              <a:lnSpc>
                <a:spcPct val="150000"/>
              </a:lnSpc>
              <a:buAutoNum type="arabicPeriod"/>
            </a:pPr>
            <a:r>
              <a:rPr lang="en-US" sz="3000"/>
              <a:t>Attend school everyday. </a:t>
            </a:r>
          </a:p>
          <a:p>
            <a:pPr marL="342900" indent="-342900">
              <a:lnSpc>
                <a:spcPct val="150000"/>
              </a:lnSpc>
              <a:buFontTx/>
              <a:buAutoNum type="arabicPeriod"/>
            </a:pPr>
            <a:r>
              <a:rPr lang="en-US" sz="3000"/>
              <a:t>Use a Planner</a:t>
            </a:r>
          </a:p>
          <a:p>
            <a:pPr marL="342900" indent="-342900">
              <a:lnSpc>
                <a:spcPct val="150000"/>
              </a:lnSpc>
              <a:buAutoNum type="arabicPeriod"/>
            </a:pPr>
            <a:r>
              <a:rPr lang="en-US" sz="3000"/>
              <a:t>Set home work time every day (start small, maybe 5 min. and grow)</a:t>
            </a:r>
          </a:p>
          <a:p>
            <a:pPr marL="342900" indent="-342900">
              <a:lnSpc>
                <a:spcPct val="150000"/>
              </a:lnSpc>
              <a:buAutoNum type="arabicPeriod"/>
            </a:pPr>
            <a:r>
              <a:rPr lang="en-US" sz="3000"/>
              <a:t>Make a weekly appointment to check grades and Canvas with parent/guardian</a:t>
            </a:r>
          </a:p>
          <a:p>
            <a:pPr marL="342900" indent="-342900">
              <a:lnSpc>
                <a:spcPct val="150000"/>
              </a:lnSpc>
              <a:buAutoNum type="arabicPeriod"/>
            </a:pPr>
            <a:r>
              <a:rPr lang="en-US" sz="3000"/>
              <a:t>Manage phone use/social media</a:t>
            </a:r>
          </a:p>
        </p:txBody>
      </p:sp>
    </p:spTree>
    <p:extLst>
      <p:ext uri="{BB962C8B-B14F-4D97-AF65-F5344CB8AC3E}">
        <p14:creationId xmlns:p14="http://schemas.microsoft.com/office/powerpoint/2010/main" val="39931818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19842-8D7A-4E1B-BB85-065FC5A93274}"/>
              </a:ext>
            </a:extLst>
          </p:cNvPr>
          <p:cNvSpPr>
            <a:spLocks noGrp="1"/>
          </p:cNvSpPr>
          <p:nvPr>
            <p:ph type="title"/>
          </p:nvPr>
        </p:nvSpPr>
        <p:spPr>
          <a:xfrm>
            <a:off x="965200" y="0"/>
            <a:ext cx="10058400" cy="1609344"/>
          </a:xfrm>
        </p:spPr>
        <p:txBody>
          <a:bodyPr/>
          <a:lstStyle/>
          <a:p>
            <a:r>
              <a:rPr lang="en-US"/>
              <a:t>More Tools for success!</a:t>
            </a:r>
          </a:p>
        </p:txBody>
      </p:sp>
      <p:pic>
        <p:nvPicPr>
          <p:cNvPr id="1028" name="Picture 4" descr="Image result for student studying cartoon">
            <a:extLst>
              <a:ext uri="{FF2B5EF4-FFF2-40B4-BE49-F238E27FC236}">
                <a16:creationId xmlns:a16="http://schemas.microsoft.com/office/drawing/2014/main" id="{838076AE-F6DE-4FFD-A3B9-BCE81CD530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65141" y="1591733"/>
            <a:ext cx="2457450" cy="3810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3A20097-355D-4C4C-AD74-59200CC90F6B}"/>
              </a:ext>
            </a:extLst>
          </p:cNvPr>
          <p:cNvSpPr txBox="1"/>
          <p:nvPr/>
        </p:nvSpPr>
        <p:spPr>
          <a:xfrm>
            <a:off x="965200" y="1431415"/>
            <a:ext cx="7999941" cy="4164025"/>
          </a:xfrm>
          <a:prstGeom prst="rect">
            <a:avLst/>
          </a:prstGeom>
          <a:noFill/>
        </p:spPr>
        <p:txBody>
          <a:bodyPr wrap="square" rtlCol="0">
            <a:spAutoFit/>
          </a:bodyPr>
          <a:lstStyle/>
          <a:p>
            <a:pPr>
              <a:lnSpc>
                <a:spcPct val="150000"/>
              </a:lnSpc>
            </a:pPr>
            <a:r>
              <a:rPr lang="en-US" sz="3000"/>
              <a:t>6. Practice good sleep habits</a:t>
            </a:r>
          </a:p>
          <a:p>
            <a:pPr>
              <a:lnSpc>
                <a:spcPct val="150000"/>
              </a:lnSpc>
            </a:pPr>
            <a:r>
              <a:rPr lang="en-US" sz="3000"/>
              <a:t>7. Get involved (PTSA, Clubs, Sports)</a:t>
            </a:r>
          </a:p>
          <a:p>
            <a:pPr>
              <a:lnSpc>
                <a:spcPct val="150000"/>
              </a:lnSpc>
            </a:pPr>
            <a:r>
              <a:rPr lang="en-US" sz="3000"/>
              <a:t>8. Give grace and practice patience (with yourself and your family)</a:t>
            </a:r>
          </a:p>
          <a:p>
            <a:pPr>
              <a:lnSpc>
                <a:spcPct val="150000"/>
              </a:lnSpc>
            </a:pPr>
            <a:r>
              <a:rPr lang="en-US" sz="3000"/>
              <a:t>9. Utilize available resources (PACK time, teacher office hours, available tutoring)</a:t>
            </a:r>
          </a:p>
        </p:txBody>
      </p:sp>
    </p:spTree>
    <p:extLst>
      <p:ext uri="{BB962C8B-B14F-4D97-AF65-F5344CB8AC3E}">
        <p14:creationId xmlns:p14="http://schemas.microsoft.com/office/powerpoint/2010/main" val="37935186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59ED1-4680-4F54-9761-0BA45DE0AADC}"/>
              </a:ext>
            </a:extLst>
          </p:cNvPr>
          <p:cNvSpPr>
            <a:spLocks noGrp="1"/>
          </p:cNvSpPr>
          <p:nvPr>
            <p:ph type="title"/>
          </p:nvPr>
        </p:nvSpPr>
        <p:spPr>
          <a:xfrm>
            <a:off x="1066800" y="-166794"/>
            <a:ext cx="10058400" cy="1609344"/>
          </a:xfrm>
        </p:spPr>
        <p:txBody>
          <a:bodyPr/>
          <a:lstStyle/>
          <a:p>
            <a:pPr algn="ctr"/>
            <a:r>
              <a:rPr lang="en-US"/>
              <a:t>Overcoming challenges </a:t>
            </a:r>
          </a:p>
        </p:txBody>
      </p:sp>
      <p:sp>
        <p:nvSpPr>
          <p:cNvPr id="3" name="Content Placeholder 2">
            <a:extLst>
              <a:ext uri="{FF2B5EF4-FFF2-40B4-BE49-F238E27FC236}">
                <a16:creationId xmlns:a16="http://schemas.microsoft.com/office/drawing/2014/main" id="{01C35308-DBFC-4C8E-A07D-6D734F310556}"/>
              </a:ext>
            </a:extLst>
          </p:cNvPr>
          <p:cNvSpPr>
            <a:spLocks noGrp="1"/>
          </p:cNvSpPr>
          <p:nvPr>
            <p:ph idx="1"/>
          </p:nvPr>
        </p:nvSpPr>
        <p:spPr>
          <a:xfrm>
            <a:off x="279400" y="1165859"/>
            <a:ext cx="6265813" cy="4476657"/>
          </a:xfrm>
        </p:spPr>
        <p:txBody>
          <a:bodyPr>
            <a:noAutofit/>
          </a:bodyPr>
          <a:lstStyle/>
          <a:p>
            <a:pPr marL="0" indent="0">
              <a:buNone/>
            </a:pPr>
            <a:r>
              <a:rPr lang="en-US" sz="2800"/>
              <a:t>Utilize resources available including:</a:t>
            </a:r>
          </a:p>
          <a:p>
            <a:pPr lvl="1"/>
            <a:r>
              <a:rPr lang="en-US" sz="2800"/>
              <a:t>Teacher office hours</a:t>
            </a:r>
          </a:p>
          <a:p>
            <a:pPr lvl="1"/>
            <a:r>
              <a:rPr lang="en-US" sz="2800"/>
              <a:t>PACK Time</a:t>
            </a:r>
          </a:p>
          <a:p>
            <a:pPr lvl="1"/>
            <a:r>
              <a:rPr lang="en-US" sz="2800"/>
              <a:t>Tutoring opportunities through NHS</a:t>
            </a:r>
          </a:p>
          <a:p>
            <a:pPr lvl="1"/>
            <a:r>
              <a:rPr lang="en-US" sz="2800"/>
              <a:t>Online academic supports</a:t>
            </a:r>
          </a:p>
          <a:p>
            <a:r>
              <a:rPr lang="en-US" sz="2800">
                <a:hlinkClick r:id="rId3"/>
              </a:rPr>
              <a:t>JHS Website </a:t>
            </a:r>
            <a:r>
              <a:rPr lang="en-US" sz="2800"/>
              <a:t>and </a:t>
            </a:r>
            <a:r>
              <a:rPr lang="en-US" sz="2800">
                <a:hlinkClick r:id="rId4"/>
              </a:rPr>
              <a:t>Counseling Webpage</a:t>
            </a:r>
            <a:endParaRPr lang="en-US" sz="2800"/>
          </a:p>
          <a:p>
            <a:r>
              <a:rPr lang="en-US" sz="2800"/>
              <a:t>Connect with your School Counselor!</a:t>
            </a:r>
          </a:p>
          <a:p>
            <a:endParaRPr lang="en-US" sz="2400"/>
          </a:p>
        </p:txBody>
      </p:sp>
      <p:pic>
        <p:nvPicPr>
          <p:cNvPr id="2050" name="Picture 2" descr="Image result for overcoming challenges">
            <a:extLst>
              <a:ext uri="{FF2B5EF4-FFF2-40B4-BE49-F238E27FC236}">
                <a16:creationId xmlns:a16="http://schemas.microsoft.com/office/drawing/2014/main" id="{69D511E8-4854-4550-9046-3046CAD4032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91350" y="2290741"/>
            <a:ext cx="4762928" cy="3169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248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0AF59-0E5F-424F-8030-E79B3195CBE9}"/>
              </a:ext>
            </a:extLst>
          </p:cNvPr>
          <p:cNvSpPr>
            <a:spLocks noGrp="1"/>
          </p:cNvSpPr>
          <p:nvPr>
            <p:ph type="title"/>
          </p:nvPr>
        </p:nvSpPr>
        <p:spPr>
          <a:xfrm>
            <a:off x="780585" y="221052"/>
            <a:ext cx="10902176" cy="1520662"/>
          </a:xfrm>
        </p:spPr>
        <p:txBody>
          <a:bodyPr>
            <a:normAutofit/>
          </a:bodyPr>
          <a:lstStyle/>
          <a:p>
            <a:pPr algn="ctr"/>
            <a:r>
              <a:rPr lang="en-US" sz="6000"/>
              <a:t>Welcome TIMBERWOLVES!</a:t>
            </a:r>
          </a:p>
        </p:txBody>
      </p:sp>
      <p:sp>
        <p:nvSpPr>
          <p:cNvPr id="6" name="Content Placeholder 5">
            <a:extLst>
              <a:ext uri="{FF2B5EF4-FFF2-40B4-BE49-F238E27FC236}">
                <a16:creationId xmlns:a16="http://schemas.microsoft.com/office/drawing/2014/main" id="{32DD42C7-7D9D-4DBB-9390-BD02670520DE}"/>
              </a:ext>
            </a:extLst>
          </p:cNvPr>
          <p:cNvSpPr>
            <a:spLocks noGrp="1"/>
          </p:cNvSpPr>
          <p:nvPr>
            <p:ph sz="quarter" idx="4"/>
          </p:nvPr>
        </p:nvSpPr>
        <p:spPr>
          <a:xfrm>
            <a:off x="660400" y="1741714"/>
            <a:ext cx="10533743" cy="4938486"/>
          </a:xfrm>
        </p:spPr>
        <p:txBody>
          <a:bodyPr>
            <a:normAutofit/>
          </a:bodyPr>
          <a:lstStyle/>
          <a:p>
            <a:pPr marL="0" indent="0">
              <a:buNone/>
            </a:pPr>
            <a:r>
              <a:rPr lang="en-US" sz="2800" b="1">
                <a:solidFill>
                  <a:schemeClr val="accent2"/>
                </a:solidFill>
              </a:rPr>
              <a:t>Today we are going to:</a:t>
            </a:r>
          </a:p>
          <a:p>
            <a:r>
              <a:rPr lang="en-US" sz="2800" b="1"/>
              <a:t>Define “credit” </a:t>
            </a:r>
          </a:p>
          <a:p>
            <a:r>
              <a:rPr lang="en-US" sz="2800" b="1"/>
              <a:t>Review graduation requirements</a:t>
            </a:r>
          </a:p>
          <a:p>
            <a:r>
              <a:rPr lang="en-US" sz="2800" b="1"/>
              <a:t>Access your email</a:t>
            </a:r>
          </a:p>
          <a:p>
            <a:r>
              <a:rPr lang="en-US" sz="2800" b="1"/>
              <a:t>Access your transcript/grades</a:t>
            </a:r>
          </a:p>
          <a:p>
            <a:r>
              <a:rPr lang="en-US" sz="2800" b="1"/>
              <a:t>Meet your counseling/support staff at Jackson</a:t>
            </a:r>
          </a:p>
          <a:p>
            <a:endParaRPr lang="en-US" sz="2800" b="1"/>
          </a:p>
          <a:p>
            <a:endParaRPr lang="en-US" sz="2500" b="1"/>
          </a:p>
          <a:p>
            <a:endParaRPr lang="en-US" sz="2500" b="1"/>
          </a:p>
          <a:p>
            <a:endParaRPr lang="en-US" sz="2500" b="1"/>
          </a:p>
          <a:p>
            <a:pPr lvl="1"/>
            <a:endParaRPr lang="en-US" sz="2300"/>
          </a:p>
          <a:p>
            <a:endParaRPr lang="en-US"/>
          </a:p>
        </p:txBody>
      </p:sp>
    </p:spTree>
    <p:extLst>
      <p:ext uri="{BB962C8B-B14F-4D97-AF65-F5344CB8AC3E}">
        <p14:creationId xmlns:p14="http://schemas.microsoft.com/office/powerpoint/2010/main" val="9816713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2550AE69-AC86-4188-83E5-A856C4F1DC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3" name="Rectangle 42">
            <a:extLst>
              <a:ext uri="{FF2B5EF4-FFF2-40B4-BE49-F238E27FC236}">
                <a16:creationId xmlns:a16="http://schemas.microsoft.com/office/drawing/2014/main" id="{EC4CA156-2C9D-4F0C-B229-88D8B5E17B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5" name="Rectangle 44">
            <a:extLst>
              <a:ext uri="{FF2B5EF4-FFF2-40B4-BE49-F238E27FC236}">
                <a16:creationId xmlns:a16="http://schemas.microsoft.com/office/drawing/2014/main" id="{D7361ED3-EBE5-4EFC-8DA3-D0CE4BF2F4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pSp>
        <p:nvGrpSpPr>
          <p:cNvPr id="47" name="Group 46">
            <a:extLst>
              <a:ext uri="{FF2B5EF4-FFF2-40B4-BE49-F238E27FC236}">
                <a16:creationId xmlns:a16="http://schemas.microsoft.com/office/drawing/2014/main" id="{85105087-7F16-4C94-837C-C4544511666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48" name="Oval 47">
              <a:extLst>
                <a:ext uri="{FF2B5EF4-FFF2-40B4-BE49-F238E27FC236}">
                  <a16:creationId xmlns:a16="http://schemas.microsoft.com/office/drawing/2014/main" id="{4F2F3467-E50F-4A91-B27D-E324936A66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5">
                <a:duotone>
                  <a:schemeClr val="accent1">
                    <a:shade val="45000"/>
                    <a:satMod val="135000"/>
                  </a:schemeClr>
                  <a:prstClr val="white"/>
                </a:duotone>
                <a:extLst>
                  <a:ext uri="{BEBA8EAE-BF5A-486C-A8C5-ECC9F3942E4B}">
                    <a14:imgProps xmlns:a14="http://schemas.microsoft.com/office/drawing/2010/main">
                      <a14:imgLayer r:embed="rId6">
                        <a14:imgEffect>
                          <a14:saturation sat="95000"/>
                        </a14:imgEffect>
                      </a14:imgLayer>
                    </a14:imgProps>
                  </a:ext>
                </a:extLst>
              </a:blip>
              <a:srcRect/>
              <a:tile tx="0" ty="0" sx="85000" sy="85000" flip="none" algn="tl"/>
            </a:blipFill>
            <a:ln w="25400" cap="flat" cmpd="sng" algn="ctr">
              <a:noFill/>
              <a:prstDash val="solid"/>
            </a:ln>
            <a:effectLst/>
          </p:spPr>
          <p:txBody>
            <a:bodyPr/>
            <a:lstStyle/>
            <a:p>
              <a:endParaRPr lang="en-US"/>
            </a:p>
          </p:txBody>
        </p:sp>
        <p:sp>
          <p:nvSpPr>
            <p:cNvPr id="49" name="Oval 48">
              <a:extLst>
                <a:ext uri="{FF2B5EF4-FFF2-40B4-BE49-F238E27FC236}">
                  <a16:creationId xmlns:a16="http://schemas.microsoft.com/office/drawing/2014/main" id="{D678BE03-AC84-4940-A7FD-5B143FE2D6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a:lstStyle/>
            <a:p>
              <a:endParaRPr lang="en-US"/>
            </a:p>
          </p:txBody>
        </p:sp>
      </p:grpSp>
      <p:sp>
        <p:nvSpPr>
          <p:cNvPr id="51" name="Rectangle 50">
            <a:extLst>
              <a:ext uri="{FF2B5EF4-FFF2-40B4-BE49-F238E27FC236}">
                <a16:creationId xmlns:a16="http://schemas.microsoft.com/office/drawing/2014/main" id="{CD60390C-0E4C-4682-8246-AFA2E4985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3837459"/>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53" name="Rectangle 52">
            <a:extLst>
              <a:ext uri="{FF2B5EF4-FFF2-40B4-BE49-F238E27FC236}">
                <a16:creationId xmlns:a16="http://schemas.microsoft.com/office/drawing/2014/main" id="{CEBA87F4-FB8A-4D91-B3F3-DFA78E0CC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3981573"/>
            <a:ext cx="10222992" cy="2078335"/>
          </a:xfrm>
          <a:prstGeom prst="rect">
            <a:avLst/>
          </a:prstGeom>
          <a:blipFill dpi="0" rotWithShape="1">
            <a:blip r:embed="rId3">
              <a:alphaModFix amt="9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a:xfrm>
            <a:off x="920834" y="4828543"/>
            <a:ext cx="10376571" cy="1622451"/>
          </a:xfrm>
        </p:spPr>
        <p:txBody>
          <a:bodyPr vert="horz" lIns="91440" tIns="45720" rIns="91440" bIns="45720" rtlCol="0" anchor="ctr">
            <a:noAutofit/>
          </a:bodyPr>
          <a:lstStyle/>
          <a:p>
            <a:pPr algn="ctr">
              <a:lnSpc>
                <a:spcPct val="80000"/>
              </a:lnSpc>
            </a:pPr>
            <a:r>
              <a:rPr lang="en-US" sz="3500">
                <a:blipFill dpi="0" rotWithShape="1">
                  <a:blip r:embed="rId5"/>
                  <a:srcRect/>
                  <a:tile tx="6350" ty="-127000" sx="65000" sy="64000" flip="none" algn="tl"/>
                </a:blipFill>
              </a:rPr>
              <a:t>Your JHS Counseling Team and Support Staff!</a:t>
            </a:r>
            <a:br>
              <a:rPr lang="en-US" sz="3500">
                <a:blipFill dpi="0" rotWithShape="1">
                  <a:blip r:embed="rId5"/>
                  <a:srcRect/>
                  <a:tile tx="6350" ty="-127000" sx="65000" sy="64000" flip="none" algn="tl"/>
                </a:blipFill>
              </a:rPr>
            </a:br>
            <a:r>
              <a:rPr lang="en-US" sz="3500">
                <a:blipFill dpi="0" rotWithShape="1">
                  <a:blip r:embed="rId5"/>
                  <a:srcRect/>
                  <a:tile tx="6350" ty="-127000" sx="65000" sy="64000" flip="none" algn="tl"/>
                </a:blipFill>
              </a:rPr>
              <a:t> </a:t>
            </a:r>
            <a:br>
              <a:rPr lang="en-US" sz="3500">
                <a:blipFill dpi="0" rotWithShape="1">
                  <a:blip r:embed="rId5"/>
                  <a:srcRect/>
                  <a:tile tx="6350" ty="-127000" sx="65000" sy="64000" flip="none" algn="tl"/>
                </a:blipFill>
              </a:rPr>
            </a:br>
            <a:r>
              <a:rPr lang="en-US" sz="3500">
                <a:blipFill dpi="0" rotWithShape="1">
                  <a:blip r:embed="rId5"/>
                  <a:srcRect/>
                  <a:tile tx="6350" ty="-127000" sx="65000" sy="64000" flip="none" algn="tl"/>
                </a:blipFill>
              </a:rPr>
              <a:t>See More on our </a:t>
            </a:r>
            <a:r>
              <a:rPr lang="en-US" sz="3500">
                <a:blipFill dpi="0" rotWithShape="1">
                  <a:blip r:embed="rId5"/>
                  <a:srcRect/>
                  <a:tile tx="6350" ty="-127000" sx="65000" sy="64000" flip="none" algn="tl"/>
                </a:blipFill>
                <a:hlinkClick r:id="rId7"/>
              </a:rPr>
              <a:t>Counseling Webpage</a:t>
            </a:r>
            <a:br>
              <a:rPr lang="en-US" sz="3500">
                <a:blipFill dpi="0" rotWithShape="1">
                  <a:blip r:embed="rId5"/>
                  <a:srcRect/>
                  <a:tile tx="6350" ty="-127000" sx="65000" sy="64000" flip="none" algn="tl"/>
                </a:blipFill>
                <a:sym typeface="Wingdings" panose="05000000000000000000" pitchFamily="2" charset="2"/>
              </a:rPr>
            </a:br>
            <a:br>
              <a:rPr lang="en-US" sz="3500">
                <a:blipFill dpi="0" rotWithShape="1">
                  <a:blip r:embed="rId5"/>
                  <a:srcRect/>
                  <a:tile tx="6350" ty="-127000" sx="65000" sy="64000" flip="none" algn="tl"/>
                </a:blipFill>
                <a:sym typeface="Wingdings" panose="05000000000000000000" pitchFamily="2" charset="2"/>
              </a:rPr>
            </a:br>
            <a:endParaRPr lang="en-US" sz="3500">
              <a:blipFill dpi="0" rotWithShape="1">
                <a:blip r:embed="rId5"/>
                <a:srcRect/>
                <a:tile tx="6350" ty="-127000" sx="65000" sy="64000" flip="none" algn="tl"/>
              </a:blipFill>
            </a:endParaRPr>
          </a:p>
        </p:txBody>
      </p:sp>
      <p:sp>
        <p:nvSpPr>
          <p:cNvPr id="55" name="Rectangle 54">
            <a:extLst>
              <a:ext uri="{FF2B5EF4-FFF2-40B4-BE49-F238E27FC236}">
                <a16:creationId xmlns:a16="http://schemas.microsoft.com/office/drawing/2014/main" id="{D012A90F-45C2-4C9B-BAF6-9CE1F546C7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128670"/>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1026" name="Picture 2" descr="JHS Counselors">
            <a:extLst>
              <a:ext uri="{FF2B5EF4-FFF2-40B4-BE49-F238E27FC236}">
                <a16:creationId xmlns:a16="http://schemas.microsoft.com/office/drawing/2014/main" id="{56463FDB-ACF5-81C8-C348-D945C9C93F3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50410" y="132580"/>
            <a:ext cx="3407002" cy="42928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76970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0AF59-0E5F-424F-8030-E79B3195CBE9}"/>
              </a:ext>
            </a:extLst>
          </p:cNvPr>
          <p:cNvSpPr>
            <a:spLocks noGrp="1"/>
          </p:cNvSpPr>
          <p:nvPr>
            <p:ph type="title"/>
          </p:nvPr>
        </p:nvSpPr>
        <p:spPr>
          <a:xfrm>
            <a:off x="478974" y="370116"/>
            <a:ext cx="10472056" cy="1609344"/>
          </a:xfrm>
        </p:spPr>
        <p:txBody>
          <a:bodyPr/>
          <a:lstStyle/>
          <a:p>
            <a:r>
              <a:rPr lang="en-US"/>
              <a:t>What can your school counselor Do For you?</a:t>
            </a:r>
          </a:p>
        </p:txBody>
      </p:sp>
      <p:sp>
        <p:nvSpPr>
          <p:cNvPr id="4" name="Content Placeholder 3">
            <a:extLst>
              <a:ext uri="{FF2B5EF4-FFF2-40B4-BE49-F238E27FC236}">
                <a16:creationId xmlns:a16="http://schemas.microsoft.com/office/drawing/2014/main" id="{284BF036-8C59-4A43-A4D4-6C2773283434}"/>
              </a:ext>
            </a:extLst>
          </p:cNvPr>
          <p:cNvSpPr>
            <a:spLocks noGrp="1"/>
          </p:cNvSpPr>
          <p:nvPr>
            <p:ph sz="half" idx="2"/>
          </p:nvPr>
        </p:nvSpPr>
        <p:spPr>
          <a:xfrm>
            <a:off x="6096000" y="1663915"/>
            <a:ext cx="5442856" cy="4823969"/>
          </a:xfrm>
        </p:spPr>
        <p:txBody>
          <a:bodyPr>
            <a:normAutofit fontScale="62500" lnSpcReduction="20000"/>
          </a:bodyPr>
          <a:lstStyle/>
          <a:p>
            <a:pPr marL="0" indent="0">
              <a:buNone/>
            </a:pPr>
            <a:r>
              <a:rPr lang="en-US" sz="3800" b="1"/>
              <a:t>Academics</a:t>
            </a:r>
          </a:p>
          <a:p>
            <a:r>
              <a:rPr lang="en-US" sz="3800"/>
              <a:t>Guidance &amp; Counseling Services</a:t>
            </a:r>
          </a:p>
          <a:p>
            <a:r>
              <a:rPr lang="en-US" sz="3800"/>
              <a:t>Review Graduation requirements</a:t>
            </a:r>
          </a:p>
          <a:p>
            <a:r>
              <a:rPr lang="en-US" sz="3800"/>
              <a:t>Class Schedule &amp; Registration</a:t>
            </a:r>
          </a:p>
          <a:p>
            <a:r>
              <a:rPr lang="en-US" sz="3800"/>
              <a:t>Options and procedures for making up classes and credits</a:t>
            </a:r>
          </a:p>
          <a:p>
            <a:pPr marL="0" indent="0">
              <a:buNone/>
            </a:pPr>
            <a:r>
              <a:rPr lang="en-US" sz="3800" b="1"/>
              <a:t>Personal &amp; Social Services</a:t>
            </a:r>
            <a:endParaRPr lang="en-US" sz="3800"/>
          </a:p>
          <a:p>
            <a:r>
              <a:rPr lang="en-US" sz="3800"/>
              <a:t>Peer mediation</a:t>
            </a:r>
          </a:p>
          <a:p>
            <a:r>
              <a:rPr lang="en-US" sz="3800"/>
              <a:t>Practice decision making skills</a:t>
            </a:r>
          </a:p>
          <a:p>
            <a:r>
              <a:rPr lang="en-US" sz="3800"/>
              <a:t>Crisis counseling and referral</a:t>
            </a:r>
          </a:p>
          <a:p>
            <a:r>
              <a:rPr lang="en-US" sz="3800"/>
              <a:t>Intrapersonal and interpersonal development</a:t>
            </a:r>
          </a:p>
          <a:p>
            <a:endParaRPr lang="en-US" sz="3300"/>
          </a:p>
          <a:p>
            <a:endParaRPr lang="en-US"/>
          </a:p>
        </p:txBody>
      </p:sp>
      <p:sp>
        <p:nvSpPr>
          <p:cNvPr id="6" name="Content Placeholder 5">
            <a:extLst>
              <a:ext uri="{FF2B5EF4-FFF2-40B4-BE49-F238E27FC236}">
                <a16:creationId xmlns:a16="http://schemas.microsoft.com/office/drawing/2014/main" id="{32DD42C7-7D9D-4DBB-9390-BD02670520DE}"/>
              </a:ext>
            </a:extLst>
          </p:cNvPr>
          <p:cNvSpPr>
            <a:spLocks noGrp="1"/>
          </p:cNvSpPr>
          <p:nvPr>
            <p:ph sz="quarter" idx="4"/>
          </p:nvPr>
        </p:nvSpPr>
        <p:spPr>
          <a:xfrm>
            <a:off x="478974" y="2157434"/>
            <a:ext cx="5442856" cy="4713440"/>
          </a:xfrm>
        </p:spPr>
        <p:txBody>
          <a:bodyPr>
            <a:normAutofit fontScale="62500" lnSpcReduction="20000"/>
          </a:bodyPr>
          <a:lstStyle/>
          <a:p>
            <a:pPr marL="0" indent="0">
              <a:buNone/>
            </a:pPr>
            <a:r>
              <a:rPr lang="en-US" sz="3800" b="1"/>
              <a:t>College/Career Guidance</a:t>
            </a:r>
            <a:endParaRPr lang="en-US" sz="3800"/>
          </a:p>
          <a:p>
            <a:r>
              <a:rPr lang="en-US" sz="3800"/>
              <a:t>College information:</a:t>
            </a:r>
          </a:p>
          <a:p>
            <a:pPr lvl="1"/>
            <a:r>
              <a:rPr lang="en-US" sz="3800"/>
              <a:t>Admission requirements</a:t>
            </a:r>
          </a:p>
          <a:p>
            <a:pPr lvl="1"/>
            <a:r>
              <a:rPr lang="en-US" sz="3800"/>
              <a:t>Transcript review</a:t>
            </a:r>
          </a:p>
          <a:p>
            <a:pPr lvl="1"/>
            <a:r>
              <a:rPr lang="en-US" sz="3800"/>
              <a:t>Scholarship and financial aid</a:t>
            </a:r>
          </a:p>
          <a:p>
            <a:r>
              <a:rPr lang="en-US" sz="3800"/>
              <a:t>Educational and career planning</a:t>
            </a:r>
          </a:p>
          <a:p>
            <a:r>
              <a:rPr lang="en-US" sz="3800"/>
              <a:t>Classroom college/career units</a:t>
            </a:r>
          </a:p>
          <a:p>
            <a:r>
              <a:rPr lang="en-US" sz="3800"/>
              <a:t>Career awareness and exploration</a:t>
            </a:r>
          </a:p>
          <a:p>
            <a:r>
              <a:rPr lang="en-US" sz="3800"/>
              <a:t>Job search information</a:t>
            </a:r>
          </a:p>
          <a:p>
            <a:r>
              <a:rPr lang="en-US" sz="3800"/>
              <a:t>Military, apprenticeship, technical, 2-year, 4-year college information</a:t>
            </a:r>
          </a:p>
          <a:p>
            <a:endParaRPr lang="en-US"/>
          </a:p>
        </p:txBody>
      </p:sp>
    </p:spTree>
    <p:extLst>
      <p:ext uri="{BB962C8B-B14F-4D97-AF65-F5344CB8AC3E}">
        <p14:creationId xmlns:p14="http://schemas.microsoft.com/office/powerpoint/2010/main" val="21506683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871F0-26E0-7E66-E35F-8FE3ED3E7C86}"/>
              </a:ext>
            </a:extLst>
          </p:cNvPr>
          <p:cNvSpPr>
            <a:spLocks noGrp="1"/>
          </p:cNvSpPr>
          <p:nvPr>
            <p:ph type="title"/>
          </p:nvPr>
        </p:nvSpPr>
        <p:spPr>
          <a:xfrm>
            <a:off x="1115029" y="2263369"/>
            <a:ext cx="10212729" cy="1609344"/>
          </a:xfrm>
        </p:spPr>
        <p:txBody>
          <a:bodyPr/>
          <a:lstStyle/>
          <a:p>
            <a:r>
              <a:rPr lang="en-US">
                <a:solidFill>
                  <a:schemeClr val="accent2"/>
                </a:solidFill>
              </a:rPr>
              <a:t>Next HS &amp; Beyond Lesson: </a:t>
            </a:r>
            <a:r>
              <a:rPr lang="en-US"/>
              <a:t>November 14 HS &amp; Beyond Plan, Task #1</a:t>
            </a:r>
          </a:p>
        </p:txBody>
      </p:sp>
    </p:spTree>
    <p:extLst>
      <p:ext uri="{BB962C8B-B14F-4D97-AF65-F5344CB8AC3E}">
        <p14:creationId xmlns:p14="http://schemas.microsoft.com/office/powerpoint/2010/main" val="30090539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5CD69-F788-4065-937D-9917E3C6EB21}"/>
              </a:ext>
            </a:extLst>
          </p:cNvPr>
          <p:cNvSpPr>
            <a:spLocks noGrp="1"/>
          </p:cNvSpPr>
          <p:nvPr>
            <p:ph type="title"/>
          </p:nvPr>
        </p:nvSpPr>
        <p:spPr/>
        <p:txBody>
          <a:bodyPr/>
          <a:lstStyle/>
          <a:p>
            <a:r>
              <a:rPr lang="en-US"/>
              <a:t>How many credits do I need to graduate?</a:t>
            </a:r>
          </a:p>
        </p:txBody>
      </p:sp>
      <p:sp>
        <p:nvSpPr>
          <p:cNvPr id="3" name="Content Placeholder 2">
            <a:extLst>
              <a:ext uri="{FF2B5EF4-FFF2-40B4-BE49-F238E27FC236}">
                <a16:creationId xmlns:a16="http://schemas.microsoft.com/office/drawing/2014/main" id="{FFF1D7AC-EDFF-4DFB-A790-81E2E9035DF6}"/>
              </a:ext>
            </a:extLst>
          </p:cNvPr>
          <p:cNvSpPr>
            <a:spLocks noGrp="1"/>
          </p:cNvSpPr>
          <p:nvPr>
            <p:ph idx="1"/>
          </p:nvPr>
        </p:nvSpPr>
        <p:spPr>
          <a:xfrm>
            <a:off x="620486" y="2121408"/>
            <a:ext cx="5475514" cy="4444492"/>
          </a:xfrm>
        </p:spPr>
        <p:txBody>
          <a:bodyPr>
            <a:normAutofit fontScale="85000" lnSpcReduction="20000"/>
          </a:bodyPr>
          <a:lstStyle/>
          <a:p>
            <a:pPr>
              <a:lnSpc>
                <a:spcPct val="200000"/>
              </a:lnSpc>
            </a:pPr>
            <a:r>
              <a:rPr lang="en-US" sz="2500"/>
              <a:t>You have to earn </a:t>
            </a:r>
            <a:r>
              <a:rPr lang="en-US" sz="2500" b="1" u="sng">
                <a:solidFill>
                  <a:schemeClr val="accent2"/>
                </a:solidFill>
              </a:rPr>
              <a:t>24 credits </a:t>
            </a:r>
            <a:r>
              <a:rPr lang="en-US" sz="2500"/>
              <a:t>to earn your high school diploma.</a:t>
            </a:r>
          </a:p>
          <a:p>
            <a:pPr lvl="1">
              <a:lnSpc>
                <a:spcPct val="200000"/>
              </a:lnSpc>
            </a:pPr>
            <a:r>
              <a:rPr lang="en-US" sz="2300"/>
              <a:t>9</a:t>
            </a:r>
            <a:r>
              <a:rPr lang="en-US" sz="2300" baseline="30000"/>
              <a:t>th</a:t>
            </a:r>
            <a:r>
              <a:rPr lang="en-US" sz="2300"/>
              <a:t> grade- 6.0 credits (pass ALL classes)</a:t>
            </a:r>
          </a:p>
          <a:p>
            <a:pPr lvl="1">
              <a:lnSpc>
                <a:spcPct val="200000"/>
              </a:lnSpc>
            </a:pPr>
            <a:r>
              <a:rPr lang="en-US" sz="2300"/>
              <a:t>10</a:t>
            </a:r>
            <a:r>
              <a:rPr lang="en-US" sz="2300" baseline="30000"/>
              <a:t>th</a:t>
            </a:r>
            <a:r>
              <a:rPr lang="en-US" sz="2300"/>
              <a:t> grade- 6.0 credits (pass ALL classes)</a:t>
            </a:r>
          </a:p>
          <a:p>
            <a:pPr lvl="1">
              <a:lnSpc>
                <a:spcPct val="200000"/>
              </a:lnSpc>
            </a:pPr>
            <a:r>
              <a:rPr lang="en-US" sz="2300"/>
              <a:t>11</a:t>
            </a:r>
            <a:r>
              <a:rPr lang="en-US" sz="2300" baseline="30000"/>
              <a:t>th</a:t>
            </a:r>
            <a:r>
              <a:rPr lang="en-US" sz="2300"/>
              <a:t> grade- 6.0 credits (pass ALL classes)</a:t>
            </a:r>
          </a:p>
          <a:p>
            <a:pPr lvl="1">
              <a:lnSpc>
                <a:spcPct val="200000"/>
              </a:lnSpc>
            </a:pPr>
            <a:r>
              <a:rPr lang="en-US" sz="2300"/>
              <a:t>12</a:t>
            </a:r>
            <a:r>
              <a:rPr lang="en-US" sz="2300" baseline="30000"/>
              <a:t>th</a:t>
            </a:r>
            <a:r>
              <a:rPr lang="en-US" sz="2300"/>
              <a:t> grade- 6.0 credits (pass ALL classes) </a:t>
            </a:r>
          </a:p>
          <a:p>
            <a:pPr lvl="1">
              <a:lnSpc>
                <a:spcPct val="200000"/>
              </a:lnSpc>
            </a:pPr>
            <a:r>
              <a:rPr lang="en-US" sz="2300"/>
              <a:t>TOTAL= 24 Credits </a:t>
            </a:r>
          </a:p>
        </p:txBody>
      </p:sp>
      <p:pic>
        <p:nvPicPr>
          <p:cNvPr id="6" name="Picture 2" descr="Image result for graduation">
            <a:extLst>
              <a:ext uri="{FF2B5EF4-FFF2-40B4-BE49-F238E27FC236}">
                <a16:creationId xmlns:a16="http://schemas.microsoft.com/office/drawing/2014/main" id="{5ABDDAF5-2EE7-4C77-A79D-C3671D9563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8069" y="2907242"/>
            <a:ext cx="2652547" cy="18567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10318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7D40E-F50D-4D8F-9259-A606929ECE07}"/>
              </a:ext>
            </a:extLst>
          </p:cNvPr>
          <p:cNvSpPr>
            <a:spLocks noGrp="1"/>
          </p:cNvSpPr>
          <p:nvPr>
            <p:ph type="title"/>
          </p:nvPr>
        </p:nvSpPr>
        <p:spPr>
          <a:xfrm>
            <a:off x="1066800" y="114300"/>
            <a:ext cx="10058400" cy="1609344"/>
          </a:xfrm>
        </p:spPr>
        <p:txBody>
          <a:bodyPr/>
          <a:lstStyle/>
          <a:p>
            <a:r>
              <a:rPr lang="en-US"/>
              <a:t>Example of 9</a:t>
            </a:r>
            <a:r>
              <a:rPr lang="en-US" baseline="30000"/>
              <a:t>th</a:t>
            </a:r>
            <a:r>
              <a:rPr lang="en-US"/>
              <a:t> grade schedule </a:t>
            </a:r>
          </a:p>
        </p:txBody>
      </p:sp>
      <p:sp>
        <p:nvSpPr>
          <p:cNvPr id="3" name="Text Placeholder 2">
            <a:extLst>
              <a:ext uri="{FF2B5EF4-FFF2-40B4-BE49-F238E27FC236}">
                <a16:creationId xmlns:a16="http://schemas.microsoft.com/office/drawing/2014/main" id="{495EADB4-3698-4660-A674-2519FE47AF15}"/>
              </a:ext>
            </a:extLst>
          </p:cNvPr>
          <p:cNvSpPr>
            <a:spLocks noGrp="1"/>
          </p:cNvSpPr>
          <p:nvPr>
            <p:ph type="body" idx="1"/>
          </p:nvPr>
        </p:nvSpPr>
        <p:spPr/>
        <p:txBody>
          <a:bodyPr/>
          <a:lstStyle/>
          <a:p>
            <a:r>
              <a:rPr lang="en-US"/>
              <a:t>1</a:t>
            </a:r>
            <a:r>
              <a:rPr lang="en-US" baseline="30000"/>
              <a:t>st</a:t>
            </a:r>
            <a:r>
              <a:rPr lang="en-US"/>
              <a:t> Semester </a:t>
            </a:r>
          </a:p>
        </p:txBody>
      </p:sp>
      <p:sp>
        <p:nvSpPr>
          <p:cNvPr id="4" name="Content Placeholder 3">
            <a:extLst>
              <a:ext uri="{FF2B5EF4-FFF2-40B4-BE49-F238E27FC236}">
                <a16:creationId xmlns:a16="http://schemas.microsoft.com/office/drawing/2014/main" id="{2E4499C6-FA48-4514-8C1C-754F9E7D5257}"/>
              </a:ext>
            </a:extLst>
          </p:cNvPr>
          <p:cNvSpPr>
            <a:spLocks noGrp="1"/>
          </p:cNvSpPr>
          <p:nvPr>
            <p:ph sz="half" idx="2"/>
          </p:nvPr>
        </p:nvSpPr>
        <p:spPr/>
        <p:txBody>
          <a:bodyPr/>
          <a:lstStyle/>
          <a:p>
            <a:r>
              <a:rPr lang="en-US"/>
              <a:t>Pre-AP English 9 </a:t>
            </a:r>
            <a:r>
              <a:rPr lang="en-US" b="1"/>
              <a:t>(.5 Credits)</a:t>
            </a:r>
          </a:p>
          <a:p>
            <a:r>
              <a:rPr lang="en-US"/>
              <a:t>Algebraic Concepts </a:t>
            </a:r>
            <a:r>
              <a:rPr lang="en-US" b="1"/>
              <a:t>(.5 Credits)</a:t>
            </a:r>
          </a:p>
          <a:p>
            <a:r>
              <a:rPr lang="en-US"/>
              <a:t>Biology</a:t>
            </a:r>
            <a:r>
              <a:rPr lang="en-US" b="1"/>
              <a:t>(.5 Credits)</a:t>
            </a:r>
          </a:p>
          <a:p>
            <a:r>
              <a:rPr lang="en-US"/>
              <a:t>Health </a:t>
            </a:r>
            <a:r>
              <a:rPr lang="en-US" b="1"/>
              <a:t>(.5 Credits)</a:t>
            </a:r>
            <a:endParaRPr lang="en-US"/>
          </a:p>
          <a:p>
            <a:r>
              <a:rPr lang="en-US"/>
              <a:t>Spanish 1 </a:t>
            </a:r>
            <a:r>
              <a:rPr lang="en-US" b="1"/>
              <a:t>(.5 Credits)</a:t>
            </a:r>
            <a:endParaRPr lang="en-US"/>
          </a:p>
          <a:p>
            <a:r>
              <a:rPr lang="en-US"/>
              <a:t>Digital Photography </a:t>
            </a:r>
            <a:r>
              <a:rPr lang="en-US" b="1"/>
              <a:t>(.5 Credits)</a:t>
            </a:r>
            <a:endParaRPr lang="en-US"/>
          </a:p>
          <a:p>
            <a:endParaRPr lang="en-US"/>
          </a:p>
        </p:txBody>
      </p:sp>
      <p:sp>
        <p:nvSpPr>
          <p:cNvPr id="5" name="Text Placeholder 4">
            <a:extLst>
              <a:ext uri="{FF2B5EF4-FFF2-40B4-BE49-F238E27FC236}">
                <a16:creationId xmlns:a16="http://schemas.microsoft.com/office/drawing/2014/main" id="{39997F43-3F10-4241-A1C1-1BE4BE591244}"/>
              </a:ext>
            </a:extLst>
          </p:cNvPr>
          <p:cNvSpPr>
            <a:spLocks noGrp="1"/>
          </p:cNvSpPr>
          <p:nvPr>
            <p:ph type="body" sz="quarter" idx="3"/>
          </p:nvPr>
        </p:nvSpPr>
        <p:spPr>
          <a:xfrm>
            <a:off x="6364224" y="2048256"/>
            <a:ext cx="3490976" cy="640080"/>
          </a:xfrm>
        </p:spPr>
        <p:txBody>
          <a:bodyPr/>
          <a:lstStyle/>
          <a:p>
            <a:r>
              <a:rPr lang="en-US"/>
              <a:t>2</a:t>
            </a:r>
            <a:r>
              <a:rPr lang="en-US" baseline="30000"/>
              <a:t>nd</a:t>
            </a:r>
            <a:r>
              <a:rPr lang="en-US"/>
              <a:t> Semester </a:t>
            </a:r>
          </a:p>
        </p:txBody>
      </p:sp>
      <p:sp>
        <p:nvSpPr>
          <p:cNvPr id="6" name="Content Placeholder 5">
            <a:extLst>
              <a:ext uri="{FF2B5EF4-FFF2-40B4-BE49-F238E27FC236}">
                <a16:creationId xmlns:a16="http://schemas.microsoft.com/office/drawing/2014/main" id="{A51CB049-F871-43FB-9752-C21C53E6E06A}"/>
              </a:ext>
            </a:extLst>
          </p:cNvPr>
          <p:cNvSpPr>
            <a:spLocks noGrp="1"/>
          </p:cNvSpPr>
          <p:nvPr>
            <p:ph sz="quarter" idx="4"/>
          </p:nvPr>
        </p:nvSpPr>
        <p:spPr/>
        <p:txBody>
          <a:bodyPr/>
          <a:lstStyle/>
          <a:p>
            <a:r>
              <a:rPr lang="en-US"/>
              <a:t>Pre-AP English 9 </a:t>
            </a:r>
            <a:r>
              <a:rPr lang="en-US" b="1"/>
              <a:t>(.5 Credits)</a:t>
            </a:r>
            <a:endParaRPr lang="en-US"/>
          </a:p>
          <a:p>
            <a:r>
              <a:rPr lang="en-US"/>
              <a:t>Algebraic Concepts </a:t>
            </a:r>
            <a:r>
              <a:rPr lang="en-US" b="1"/>
              <a:t>(.5 Credits)</a:t>
            </a:r>
            <a:endParaRPr lang="en-US"/>
          </a:p>
          <a:p>
            <a:r>
              <a:rPr lang="en-US"/>
              <a:t>Biology </a:t>
            </a:r>
            <a:r>
              <a:rPr lang="en-US" b="1"/>
              <a:t>(.5 Credits)</a:t>
            </a:r>
            <a:endParaRPr lang="en-US"/>
          </a:p>
          <a:p>
            <a:r>
              <a:rPr lang="en-US"/>
              <a:t>PE 1 </a:t>
            </a:r>
            <a:r>
              <a:rPr lang="en-US" b="1"/>
              <a:t>(.5 Credits)</a:t>
            </a:r>
            <a:endParaRPr lang="en-US"/>
          </a:p>
          <a:p>
            <a:r>
              <a:rPr lang="en-US"/>
              <a:t>Spanish 1 </a:t>
            </a:r>
            <a:r>
              <a:rPr lang="en-US" b="1"/>
              <a:t>(.5 Credits)</a:t>
            </a:r>
            <a:endParaRPr lang="en-US"/>
          </a:p>
          <a:p>
            <a:r>
              <a:rPr lang="en-US"/>
              <a:t>Intro to Graphic Design </a:t>
            </a:r>
            <a:r>
              <a:rPr lang="en-US" b="1"/>
              <a:t>(.5 Credits)</a:t>
            </a:r>
            <a:endParaRPr lang="en-US"/>
          </a:p>
          <a:p>
            <a:endParaRPr lang="en-US"/>
          </a:p>
        </p:txBody>
      </p:sp>
      <p:sp>
        <p:nvSpPr>
          <p:cNvPr id="7" name="Rectangle 6">
            <a:extLst>
              <a:ext uri="{FF2B5EF4-FFF2-40B4-BE49-F238E27FC236}">
                <a16:creationId xmlns:a16="http://schemas.microsoft.com/office/drawing/2014/main" id="{4CC5C0C3-933E-48F9-89EA-143C5B05FBC4}"/>
              </a:ext>
            </a:extLst>
          </p:cNvPr>
          <p:cNvSpPr/>
          <p:nvPr/>
        </p:nvSpPr>
        <p:spPr>
          <a:xfrm>
            <a:off x="1253065" y="5628239"/>
            <a:ext cx="8771467" cy="923330"/>
          </a:xfrm>
          <a:prstGeom prst="rect">
            <a:avLst/>
          </a:prstGeom>
        </p:spPr>
        <p:txBody>
          <a:bodyPr wrap="square">
            <a:spAutoFit/>
          </a:bodyPr>
          <a:lstStyle/>
          <a:p>
            <a:r>
              <a:rPr lang="en-US" b="1"/>
              <a:t>This semester, if you pass all of your classes, you will earn 3.0 credits. Next semester, if you pass all your classes, you will earn another 3.0 credits. This will give you 6.0 credits by the end of the year!</a:t>
            </a:r>
            <a:endParaRPr lang="en-US"/>
          </a:p>
        </p:txBody>
      </p:sp>
      <p:sp>
        <p:nvSpPr>
          <p:cNvPr id="9" name="TextBox 8">
            <a:extLst>
              <a:ext uri="{FF2B5EF4-FFF2-40B4-BE49-F238E27FC236}">
                <a16:creationId xmlns:a16="http://schemas.microsoft.com/office/drawing/2014/main" id="{DF98487B-8AC1-4E6D-BEF0-27F3FD575453}"/>
              </a:ext>
            </a:extLst>
          </p:cNvPr>
          <p:cNvSpPr txBox="1"/>
          <p:nvPr/>
        </p:nvSpPr>
        <p:spPr>
          <a:xfrm>
            <a:off x="10560472" y="2093976"/>
            <a:ext cx="1492504" cy="4154984"/>
          </a:xfrm>
          <a:prstGeom prst="rect">
            <a:avLst/>
          </a:prstGeom>
          <a:noFill/>
        </p:spPr>
        <p:txBody>
          <a:bodyPr wrap="square" rtlCol="0">
            <a:spAutoFit/>
          </a:bodyPr>
          <a:lstStyle/>
          <a:p>
            <a:r>
              <a:rPr lang="en-US" b="1" u="sng">
                <a:solidFill>
                  <a:schemeClr val="accent2"/>
                </a:solidFill>
              </a:rPr>
              <a:t>CREDITS</a:t>
            </a:r>
          </a:p>
          <a:p>
            <a:endParaRPr lang="en-US"/>
          </a:p>
          <a:p>
            <a:r>
              <a:rPr lang="en-US"/>
              <a:t>	1.0</a:t>
            </a:r>
          </a:p>
          <a:p>
            <a:endParaRPr lang="en-US"/>
          </a:p>
          <a:p>
            <a:r>
              <a:rPr lang="en-US"/>
              <a:t>	1.0</a:t>
            </a:r>
          </a:p>
          <a:p>
            <a:endParaRPr lang="en-US"/>
          </a:p>
          <a:p>
            <a:r>
              <a:rPr lang="en-US"/>
              <a:t>	1.0</a:t>
            </a:r>
          </a:p>
          <a:p>
            <a:r>
              <a:rPr lang="en-US"/>
              <a:t>	1.0</a:t>
            </a:r>
          </a:p>
          <a:p>
            <a:endParaRPr lang="en-US"/>
          </a:p>
          <a:p>
            <a:r>
              <a:rPr lang="en-US"/>
              <a:t>	1.0</a:t>
            </a:r>
          </a:p>
          <a:p>
            <a:r>
              <a:rPr lang="en-US"/>
              <a:t>	1.0 </a:t>
            </a:r>
          </a:p>
          <a:p>
            <a:r>
              <a:rPr lang="en-US"/>
              <a:t>	</a:t>
            </a:r>
          </a:p>
          <a:p>
            <a:r>
              <a:rPr lang="en-US" sz="2400"/>
              <a:t>Total: 6 Credits</a:t>
            </a:r>
          </a:p>
        </p:txBody>
      </p:sp>
    </p:spTree>
    <p:extLst>
      <p:ext uri="{BB962C8B-B14F-4D97-AF65-F5344CB8AC3E}">
        <p14:creationId xmlns:p14="http://schemas.microsoft.com/office/powerpoint/2010/main" val="22301505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3AC96-762D-4C58-8DEA-369EB239EDB6}"/>
              </a:ext>
            </a:extLst>
          </p:cNvPr>
          <p:cNvSpPr>
            <a:spLocks noGrp="1"/>
          </p:cNvSpPr>
          <p:nvPr>
            <p:ph type="title"/>
          </p:nvPr>
        </p:nvSpPr>
        <p:spPr>
          <a:xfrm>
            <a:off x="1066800" y="118997"/>
            <a:ext cx="10058400" cy="1609344"/>
          </a:xfrm>
        </p:spPr>
        <p:txBody>
          <a:bodyPr/>
          <a:lstStyle/>
          <a:p>
            <a:pPr algn="ctr"/>
            <a:r>
              <a:rPr lang="en-US"/>
              <a:t>Graduation requirements</a:t>
            </a:r>
          </a:p>
        </p:txBody>
      </p:sp>
      <p:sp>
        <p:nvSpPr>
          <p:cNvPr id="3" name="Content Placeholder 2">
            <a:extLst>
              <a:ext uri="{FF2B5EF4-FFF2-40B4-BE49-F238E27FC236}">
                <a16:creationId xmlns:a16="http://schemas.microsoft.com/office/drawing/2014/main" id="{472B73B5-3D6C-4927-97BE-01C7E19D7AE8}"/>
              </a:ext>
            </a:extLst>
          </p:cNvPr>
          <p:cNvSpPr>
            <a:spLocks noGrp="1"/>
          </p:cNvSpPr>
          <p:nvPr>
            <p:ph idx="1"/>
          </p:nvPr>
        </p:nvSpPr>
        <p:spPr>
          <a:xfrm>
            <a:off x="378290" y="1582621"/>
            <a:ext cx="5622723" cy="4736592"/>
          </a:xfrm>
        </p:spPr>
        <p:txBody>
          <a:bodyPr>
            <a:normAutofit fontScale="92500" lnSpcReduction="20000"/>
          </a:bodyPr>
          <a:lstStyle/>
          <a:p>
            <a:pPr marL="0" indent="0">
              <a:buNone/>
            </a:pPr>
            <a:r>
              <a:rPr lang="en-US">
                <a:solidFill>
                  <a:schemeClr val="accent2"/>
                </a:solidFill>
                <a:latin typeface="Arial Black" pitchFamily="34" charset="0"/>
              </a:rPr>
              <a:t>English			4.0 Credits</a:t>
            </a:r>
          </a:p>
          <a:p>
            <a:pPr marL="0" indent="0">
              <a:buNone/>
            </a:pPr>
            <a:r>
              <a:rPr lang="en-US">
                <a:solidFill>
                  <a:schemeClr val="accent2"/>
                </a:solidFill>
                <a:latin typeface="Arial Black" pitchFamily="34" charset="0"/>
              </a:rPr>
              <a:t>Social Studies		3.0 Credits</a:t>
            </a:r>
          </a:p>
          <a:p>
            <a:pPr marL="0" indent="0">
              <a:buNone/>
            </a:pPr>
            <a:r>
              <a:rPr lang="en-US">
                <a:solidFill>
                  <a:schemeClr val="accent2"/>
                </a:solidFill>
                <a:latin typeface="Arial Black" pitchFamily="34" charset="0"/>
              </a:rPr>
              <a:t>Math				3.0 Credits</a:t>
            </a:r>
          </a:p>
          <a:p>
            <a:pPr marL="0" indent="0">
              <a:buNone/>
            </a:pPr>
            <a:r>
              <a:rPr lang="en-US">
                <a:solidFill>
                  <a:schemeClr val="accent2"/>
                </a:solidFill>
                <a:latin typeface="Arial Black" pitchFamily="34" charset="0"/>
              </a:rPr>
              <a:t>Science			3.0 Credits</a:t>
            </a:r>
          </a:p>
          <a:p>
            <a:pPr marL="0" indent="0">
              <a:buNone/>
            </a:pPr>
            <a:r>
              <a:rPr lang="en-US">
                <a:solidFill>
                  <a:schemeClr val="accent2"/>
                </a:solidFill>
                <a:latin typeface="Arial Black" pitchFamily="34" charset="0"/>
              </a:rPr>
              <a:t>P.E.				1.5 Credits</a:t>
            </a:r>
          </a:p>
          <a:p>
            <a:pPr marL="0" indent="0">
              <a:buNone/>
            </a:pPr>
            <a:r>
              <a:rPr lang="en-US">
                <a:solidFill>
                  <a:schemeClr val="accent2"/>
                </a:solidFill>
                <a:latin typeface="Arial Black" pitchFamily="34" charset="0"/>
              </a:rPr>
              <a:t>Health				0.5 Credit</a:t>
            </a:r>
          </a:p>
          <a:p>
            <a:pPr marL="0" indent="0">
              <a:buNone/>
            </a:pPr>
            <a:r>
              <a:rPr lang="en-US">
                <a:solidFill>
                  <a:schemeClr val="accent2"/>
                </a:solidFill>
                <a:latin typeface="Arial Black" pitchFamily="34" charset="0"/>
              </a:rPr>
              <a:t>Career &amp; Tech Ed		1.0 Credit</a:t>
            </a:r>
          </a:p>
          <a:p>
            <a:pPr marL="0" indent="0">
              <a:buNone/>
            </a:pPr>
            <a:r>
              <a:rPr lang="en-US">
                <a:solidFill>
                  <a:schemeClr val="accent2"/>
                </a:solidFill>
                <a:latin typeface="Arial Black" pitchFamily="34" charset="0"/>
              </a:rPr>
              <a:t>Fine Arts			2.0 Credits**</a:t>
            </a:r>
          </a:p>
          <a:p>
            <a:pPr marL="0" indent="0">
              <a:buNone/>
            </a:pPr>
            <a:r>
              <a:rPr lang="en-US">
                <a:solidFill>
                  <a:schemeClr val="accent2"/>
                </a:solidFill>
                <a:latin typeface="Arial Black" pitchFamily="34" charset="0"/>
              </a:rPr>
              <a:t>World Language		2.0 Credits**</a:t>
            </a:r>
          </a:p>
          <a:p>
            <a:pPr marL="0" indent="0">
              <a:buNone/>
            </a:pPr>
            <a:r>
              <a:rPr lang="en-US">
                <a:solidFill>
                  <a:schemeClr val="accent2"/>
                </a:solidFill>
                <a:latin typeface="Arial Black" pitchFamily="34" charset="0"/>
              </a:rPr>
              <a:t>Electives			</a:t>
            </a:r>
            <a:r>
              <a:rPr lang="en-US" u="sng">
                <a:solidFill>
                  <a:schemeClr val="accent2"/>
                </a:solidFill>
                <a:latin typeface="Arial Black" pitchFamily="34" charset="0"/>
              </a:rPr>
              <a:t>4.0 Credits</a:t>
            </a:r>
          </a:p>
          <a:p>
            <a:pPr marL="0" indent="0">
              <a:buNone/>
            </a:pPr>
            <a:r>
              <a:rPr lang="en-US">
                <a:solidFill>
                  <a:schemeClr val="accent2"/>
                </a:solidFill>
                <a:latin typeface="Arial Black" pitchFamily="34" charset="0"/>
              </a:rPr>
              <a:t>Total				24.0  Credits	</a:t>
            </a:r>
          </a:p>
          <a:p>
            <a:pPr marL="0" indent="0">
              <a:buNone/>
            </a:pPr>
            <a:endParaRPr lang="en-US" sz="1100">
              <a:solidFill>
                <a:srgbClr val="002060"/>
              </a:solidFill>
              <a:latin typeface="Arial Black" pitchFamily="34" charset="0"/>
            </a:endParaRPr>
          </a:p>
          <a:p>
            <a:pPr marL="0" indent="0">
              <a:buNone/>
            </a:pPr>
            <a:r>
              <a:rPr lang="en-US" sz="1900">
                <a:solidFill>
                  <a:srgbClr val="002060"/>
                </a:solidFill>
                <a:latin typeface="Arial Black" pitchFamily="34" charset="0"/>
              </a:rPr>
              <a:t>**Personalized Pathway Requirement</a:t>
            </a:r>
          </a:p>
          <a:p>
            <a:endParaRPr lang="en-US"/>
          </a:p>
        </p:txBody>
      </p:sp>
      <p:pic>
        <p:nvPicPr>
          <p:cNvPr id="5" name="Shape 104" descr="Screen Shot 2016-11-15 at 6.35.17 PM.png">
            <a:extLst>
              <a:ext uri="{FF2B5EF4-FFF2-40B4-BE49-F238E27FC236}">
                <a16:creationId xmlns:a16="http://schemas.microsoft.com/office/drawing/2014/main" id="{4DD07952-DE96-424A-B0F2-0832D2A053B8}"/>
              </a:ext>
            </a:extLst>
          </p:cNvPr>
          <p:cNvPicPr preferRelativeResize="0">
            <a:picLocks/>
          </p:cNvPicPr>
          <p:nvPr/>
        </p:nvPicPr>
        <p:blipFill>
          <a:blip r:embed="rId3">
            <a:alphaModFix/>
          </a:blip>
          <a:stretch>
            <a:fillRect/>
          </a:stretch>
        </p:blipFill>
        <p:spPr>
          <a:xfrm>
            <a:off x="6190989" y="1239031"/>
            <a:ext cx="5729665" cy="5499972"/>
          </a:xfrm>
          <a:prstGeom prst="rect">
            <a:avLst/>
          </a:prstGeom>
          <a:noFill/>
          <a:ln>
            <a:noFill/>
          </a:ln>
        </p:spPr>
      </p:pic>
    </p:spTree>
    <p:extLst>
      <p:ext uri="{BB962C8B-B14F-4D97-AF65-F5344CB8AC3E}">
        <p14:creationId xmlns:p14="http://schemas.microsoft.com/office/powerpoint/2010/main" val="35441813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77F24BB-45F9-4333-9FB6-9872137E11FA}"/>
              </a:ext>
            </a:extLst>
          </p:cNvPr>
          <p:cNvSpPr>
            <a:spLocks noGrp="1"/>
          </p:cNvSpPr>
          <p:nvPr>
            <p:ph idx="1"/>
          </p:nvPr>
        </p:nvSpPr>
        <p:spPr>
          <a:xfrm>
            <a:off x="458304" y="1892805"/>
            <a:ext cx="10891778" cy="4337265"/>
          </a:xfrm>
        </p:spPr>
        <p:txBody>
          <a:bodyPr>
            <a:normAutofit/>
          </a:bodyPr>
          <a:lstStyle/>
          <a:p>
            <a:pPr marL="0" indent="0" algn="ctr">
              <a:buNone/>
            </a:pPr>
            <a:r>
              <a:rPr lang="en-US" sz="2500">
                <a:solidFill>
                  <a:schemeClr val="accent2"/>
                </a:solidFill>
                <a:latin typeface="Arial Black" pitchFamily="34" charset="0"/>
              </a:rPr>
              <a:t>3 flexible credits based on your interests and career/education goals and your High School &amp; Beyond Plan</a:t>
            </a:r>
          </a:p>
          <a:p>
            <a:pPr marL="0" indent="0" algn="ctr">
              <a:buNone/>
            </a:pPr>
            <a:endParaRPr lang="en-US" sz="2500">
              <a:solidFill>
                <a:schemeClr val="accent2"/>
              </a:solidFill>
              <a:latin typeface="Arial Black" pitchFamily="34" charset="0"/>
            </a:endParaRPr>
          </a:p>
          <a:p>
            <a:pPr marL="0" indent="0" algn="ctr">
              <a:buNone/>
            </a:pPr>
            <a:r>
              <a:rPr lang="en-US" sz="2500">
                <a:solidFill>
                  <a:schemeClr val="accent2"/>
                </a:solidFill>
                <a:latin typeface="Arial Black" pitchFamily="34" charset="0"/>
              </a:rPr>
              <a:t>Can substituted for the following credits:</a:t>
            </a:r>
          </a:p>
          <a:p>
            <a:pPr marL="0" indent="0" algn="ctr">
              <a:buNone/>
            </a:pPr>
            <a:r>
              <a:rPr lang="en-US" sz="2500">
                <a:latin typeface="Arial Black" pitchFamily="34" charset="0"/>
              </a:rPr>
              <a:t>2 credits of Foreign Language</a:t>
            </a:r>
          </a:p>
          <a:p>
            <a:pPr marL="0" indent="0" algn="ctr">
              <a:buNone/>
            </a:pPr>
            <a:r>
              <a:rPr lang="en-US" sz="2500" b="1">
                <a:latin typeface="Arial Black" pitchFamily="34" charset="0"/>
              </a:rPr>
              <a:t>-And/Or-</a:t>
            </a:r>
          </a:p>
          <a:p>
            <a:pPr marL="0" indent="0" algn="ctr">
              <a:buNone/>
            </a:pPr>
            <a:r>
              <a:rPr lang="en-US" sz="2500">
                <a:latin typeface="Arial Black" pitchFamily="34" charset="0"/>
              </a:rPr>
              <a:t>1 credit of Fine Art</a:t>
            </a:r>
          </a:p>
          <a:p>
            <a:pPr marL="0" indent="0" algn="ctr">
              <a:buNone/>
            </a:pPr>
            <a:endParaRPr lang="en-US" sz="2500">
              <a:latin typeface="Arial Black" pitchFamily="34" charset="0"/>
            </a:endParaRPr>
          </a:p>
          <a:p>
            <a:pPr marL="0" indent="0" algn="ctr">
              <a:buNone/>
            </a:pPr>
            <a:r>
              <a:rPr lang="en-US" sz="2500">
                <a:solidFill>
                  <a:schemeClr val="accent2"/>
                </a:solidFill>
                <a:latin typeface="Arial Black" pitchFamily="34" charset="0"/>
              </a:rPr>
              <a:t>You can discuss options with your school counselor</a:t>
            </a:r>
          </a:p>
          <a:p>
            <a:endParaRPr lang="en-US"/>
          </a:p>
        </p:txBody>
      </p:sp>
      <p:sp>
        <p:nvSpPr>
          <p:cNvPr id="2" name="Title 1">
            <a:extLst>
              <a:ext uri="{FF2B5EF4-FFF2-40B4-BE49-F238E27FC236}">
                <a16:creationId xmlns:a16="http://schemas.microsoft.com/office/drawing/2014/main" id="{FBC70929-3541-44A1-9E67-BD77342AB1DA}"/>
              </a:ext>
            </a:extLst>
          </p:cNvPr>
          <p:cNvSpPr>
            <a:spLocks noGrp="1"/>
          </p:cNvSpPr>
          <p:nvPr>
            <p:ph type="title"/>
          </p:nvPr>
        </p:nvSpPr>
        <p:spPr>
          <a:xfrm>
            <a:off x="1" y="183897"/>
            <a:ext cx="12192000" cy="1609344"/>
          </a:xfrm>
        </p:spPr>
        <p:txBody>
          <a:bodyPr/>
          <a:lstStyle/>
          <a:p>
            <a:pPr algn="ctr"/>
            <a:r>
              <a:rPr lang="en-US"/>
              <a:t>Personalized pathway requirements (PPR)</a:t>
            </a:r>
          </a:p>
        </p:txBody>
      </p:sp>
      <p:pic>
        <p:nvPicPr>
          <p:cNvPr id="1026" name="Picture 2" descr="C:\Program Files (x86)\Microsoft Office\MEDIA\CAGCAT10\j0195384.wmf"/>
          <p:cNvPicPr>
            <a:picLocks noChangeAspect="1" noChangeArrowheads="1"/>
          </p:cNvPicPr>
          <p:nvPr/>
        </p:nvPicPr>
        <p:blipFill>
          <a:blip r:embed="rId3"/>
          <a:srcRect/>
          <a:stretch>
            <a:fillRect/>
          </a:stretch>
        </p:blipFill>
        <p:spPr bwMode="auto">
          <a:xfrm>
            <a:off x="9760404" y="3492272"/>
            <a:ext cx="1795463" cy="1833562"/>
          </a:xfrm>
          <a:prstGeom prst="rect">
            <a:avLst/>
          </a:prstGeom>
          <a:noFill/>
        </p:spPr>
      </p:pic>
      <p:pic>
        <p:nvPicPr>
          <p:cNvPr id="1027" name="Picture 3" descr="C:\Users\jgerig\AppData\Local\Microsoft\Windows\Temporary Internet Files\Content.IE5\RMAISLDJ\dav1dp-meshed-gears[1].png"/>
          <p:cNvPicPr>
            <a:picLocks noChangeAspect="1" noChangeArrowheads="1"/>
          </p:cNvPicPr>
          <p:nvPr/>
        </p:nvPicPr>
        <p:blipFill>
          <a:blip r:embed="rId4"/>
          <a:srcRect/>
          <a:stretch>
            <a:fillRect/>
          </a:stretch>
        </p:blipFill>
        <p:spPr bwMode="auto">
          <a:xfrm>
            <a:off x="1226686" y="4240665"/>
            <a:ext cx="1620837" cy="923925"/>
          </a:xfrm>
          <a:prstGeom prst="rect">
            <a:avLst/>
          </a:prstGeom>
          <a:noFill/>
        </p:spPr>
      </p:pic>
    </p:spTree>
    <p:extLst>
      <p:ext uri="{BB962C8B-B14F-4D97-AF65-F5344CB8AC3E}">
        <p14:creationId xmlns:p14="http://schemas.microsoft.com/office/powerpoint/2010/main" val="28249068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5A4B2-71B5-4B07-9013-FE921372F859}"/>
              </a:ext>
            </a:extLst>
          </p:cNvPr>
          <p:cNvSpPr>
            <a:spLocks noGrp="1"/>
          </p:cNvSpPr>
          <p:nvPr>
            <p:ph type="title"/>
          </p:nvPr>
        </p:nvSpPr>
        <p:spPr>
          <a:xfrm>
            <a:off x="1066800" y="0"/>
            <a:ext cx="10058400" cy="1609344"/>
          </a:xfrm>
        </p:spPr>
        <p:txBody>
          <a:bodyPr/>
          <a:lstStyle/>
          <a:p>
            <a:r>
              <a:rPr lang="en-US"/>
              <a:t>Additional Graduation requirements </a:t>
            </a:r>
          </a:p>
        </p:txBody>
      </p:sp>
      <p:sp>
        <p:nvSpPr>
          <p:cNvPr id="3" name="Content Placeholder 2">
            <a:extLst>
              <a:ext uri="{FF2B5EF4-FFF2-40B4-BE49-F238E27FC236}">
                <a16:creationId xmlns:a16="http://schemas.microsoft.com/office/drawing/2014/main" id="{EF09C2E0-999D-4477-84C1-3CAB55F67484}"/>
              </a:ext>
            </a:extLst>
          </p:cNvPr>
          <p:cNvSpPr>
            <a:spLocks noGrp="1"/>
          </p:cNvSpPr>
          <p:nvPr>
            <p:ph idx="1"/>
          </p:nvPr>
        </p:nvSpPr>
        <p:spPr>
          <a:xfrm>
            <a:off x="273066" y="1494263"/>
            <a:ext cx="10058400" cy="4425473"/>
          </a:xfrm>
        </p:spPr>
        <p:txBody>
          <a:bodyPr>
            <a:normAutofit fontScale="25000" lnSpcReduction="20000"/>
          </a:bodyPr>
          <a:lstStyle/>
          <a:p>
            <a:pPr>
              <a:lnSpc>
                <a:spcPct val="150000"/>
              </a:lnSpc>
            </a:pPr>
            <a:r>
              <a:rPr lang="en-US" sz="6400" b="1">
                <a:solidFill>
                  <a:schemeClr val="accent2"/>
                </a:solidFill>
                <a:latin typeface="Arial Black" pitchFamily="34" charset="0"/>
              </a:rPr>
              <a:t>Graduation Pathways:</a:t>
            </a:r>
          </a:p>
          <a:p>
            <a:pPr lvl="1">
              <a:lnSpc>
                <a:spcPct val="150000"/>
              </a:lnSpc>
            </a:pPr>
            <a:r>
              <a:rPr lang="en-US" sz="6400" b="1">
                <a:solidFill>
                  <a:schemeClr val="accent2"/>
                </a:solidFill>
                <a:latin typeface="Arial Black" pitchFamily="34" charset="0"/>
              </a:rPr>
              <a:t>State Assessments (Primary way to meet WA State Grad. Pathway)</a:t>
            </a:r>
          </a:p>
          <a:p>
            <a:pPr marL="914400" lvl="1" indent="-457200">
              <a:lnSpc>
                <a:spcPct val="150000"/>
              </a:lnSpc>
              <a:buFont typeface="Arial" pitchFamily="34" charset="0"/>
              <a:buChar char="•"/>
            </a:pPr>
            <a:r>
              <a:rPr lang="en-US" sz="6400" b="1">
                <a:solidFill>
                  <a:schemeClr val="accent2"/>
                </a:solidFill>
                <a:latin typeface="Arial Black" pitchFamily="34" charset="0"/>
              </a:rPr>
              <a:t>Smarter Balanced ELA (in 10</a:t>
            </a:r>
            <a:r>
              <a:rPr lang="en-US" sz="6400" b="1" baseline="30000">
                <a:solidFill>
                  <a:schemeClr val="accent2"/>
                </a:solidFill>
                <a:latin typeface="Arial Black" pitchFamily="34" charset="0"/>
              </a:rPr>
              <a:t>th</a:t>
            </a:r>
            <a:r>
              <a:rPr lang="en-US" sz="6400" b="1">
                <a:solidFill>
                  <a:schemeClr val="accent2"/>
                </a:solidFill>
                <a:latin typeface="Arial Black" pitchFamily="34" charset="0"/>
              </a:rPr>
              <a:t> grade)</a:t>
            </a:r>
          </a:p>
          <a:p>
            <a:pPr marL="914400" lvl="1" indent="-457200">
              <a:lnSpc>
                <a:spcPct val="150000"/>
              </a:lnSpc>
              <a:buFont typeface="Arial" pitchFamily="34" charset="0"/>
              <a:buChar char="•"/>
            </a:pPr>
            <a:r>
              <a:rPr lang="en-US" sz="6400" b="1">
                <a:solidFill>
                  <a:schemeClr val="accent2"/>
                </a:solidFill>
                <a:latin typeface="Arial Black" pitchFamily="34" charset="0"/>
              </a:rPr>
              <a:t>Smarter Balanced Math (in 10</a:t>
            </a:r>
            <a:r>
              <a:rPr lang="en-US" sz="6400" b="1" baseline="30000">
                <a:solidFill>
                  <a:schemeClr val="accent2"/>
                </a:solidFill>
                <a:latin typeface="Arial Black" pitchFamily="34" charset="0"/>
              </a:rPr>
              <a:t>th</a:t>
            </a:r>
            <a:r>
              <a:rPr lang="en-US" sz="6400" b="1">
                <a:solidFill>
                  <a:schemeClr val="accent2"/>
                </a:solidFill>
                <a:latin typeface="Arial Black" pitchFamily="34" charset="0"/>
              </a:rPr>
              <a:t> grade)</a:t>
            </a:r>
          </a:p>
          <a:p>
            <a:pPr marL="914400" lvl="1" indent="-457200">
              <a:lnSpc>
                <a:spcPct val="150000"/>
              </a:lnSpc>
              <a:buFont typeface="Arial" pitchFamily="34" charset="0"/>
              <a:buChar char="•"/>
            </a:pPr>
            <a:r>
              <a:rPr lang="en-US" sz="6400">
                <a:solidFill>
                  <a:schemeClr val="accent2"/>
                </a:solidFill>
                <a:latin typeface="Arial Black" pitchFamily="34" charset="0"/>
              </a:rPr>
              <a:t>Washington Comprehensive Assessment of </a:t>
            </a:r>
          </a:p>
          <a:p>
            <a:pPr lvl="1" indent="0">
              <a:lnSpc>
                <a:spcPct val="150000"/>
              </a:lnSpc>
              <a:buNone/>
            </a:pPr>
            <a:r>
              <a:rPr lang="en-US" sz="6400">
                <a:solidFill>
                  <a:schemeClr val="accent2"/>
                </a:solidFill>
                <a:latin typeface="Arial Black" pitchFamily="34" charset="0"/>
              </a:rPr>
              <a:t>		Science (in 11</a:t>
            </a:r>
            <a:r>
              <a:rPr lang="en-US" sz="6400" baseline="30000">
                <a:solidFill>
                  <a:schemeClr val="accent2"/>
                </a:solidFill>
                <a:latin typeface="Arial Black" pitchFamily="34" charset="0"/>
              </a:rPr>
              <a:t>th</a:t>
            </a:r>
            <a:r>
              <a:rPr lang="en-US" sz="6400">
                <a:solidFill>
                  <a:schemeClr val="accent2"/>
                </a:solidFill>
                <a:latin typeface="Arial Black" pitchFamily="34" charset="0"/>
              </a:rPr>
              <a:t> grade)</a:t>
            </a:r>
          </a:p>
          <a:p>
            <a:pPr lvl="1" indent="0">
              <a:lnSpc>
                <a:spcPct val="150000"/>
              </a:lnSpc>
              <a:buNone/>
            </a:pPr>
            <a:r>
              <a:rPr lang="en-US" sz="6400">
                <a:solidFill>
                  <a:schemeClr val="accent2"/>
                </a:solidFill>
                <a:latin typeface="Arial Black" pitchFamily="34" charset="0"/>
              </a:rPr>
              <a:t>*There are additional pathway options that can be discussed with your school counselor if needed. </a:t>
            </a:r>
          </a:p>
          <a:p>
            <a:pPr>
              <a:lnSpc>
                <a:spcPct val="150000"/>
              </a:lnSpc>
            </a:pPr>
            <a:r>
              <a:rPr lang="en-US" sz="6400">
                <a:solidFill>
                  <a:schemeClr val="accent2"/>
                </a:solidFill>
                <a:latin typeface="Arial Black" pitchFamily="34" charset="0"/>
              </a:rPr>
              <a:t>Additional Requirements</a:t>
            </a:r>
          </a:p>
          <a:p>
            <a:pPr marL="914400" lvl="1" indent="-457200">
              <a:lnSpc>
                <a:spcPct val="150000"/>
              </a:lnSpc>
              <a:buFont typeface="Arial" pitchFamily="34" charset="0"/>
              <a:buChar char="•"/>
            </a:pPr>
            <a:r>
              <a:rPr lang="en-US" sz="6400">
                <a:solidFill>
                  <a:schemeClr val="accent2"/>
                </a:solidFill>
                <a:latin typeface="Arial Black" pitchFamily="34" charset="0"/>
              </a:rPr>
              <a:t>High School and Beyond Plan (completed in Naviance)</a:t>
            </a:r>
          </a:p>
          <a:p>
            <a:pPr marL="914400" lvl="1" indent="-457200">
              <a:lnSpc>
                <a:spcPct val="150000"/>
              </a:lnSpc>
              <a:buFont typeface="Arial" pitchFamily="34" charset="0"/>
              <a:buChar char="•"/>
            </a:pPr>
            <a:r>
              <a:rPr lang="en-US" sz="6400">
                <a:solidFill>
                  <a:schemeClr val="accent2"/>
                </a:solidFill>
                <a:latin typeface="Arial Black" pitchFamily="34" charset="0"/>
              </a:rPr>
              <a:t>Senior Quantitative Class Requirement (Math or Science)</a:t>
            </a:r>
          </a:p>
          <a:p>
            <a:pPr marL="914400" lvl="1" indent="-457200">
              <a:lnSpc>
                <a:spcPct val="150000"/>
              </a:lnSpc>
              <a:buFont typeface="Arial" pitchFamily="34" charset="0"/>
              <a:buChar char="•"/>
            </a:pPr>
            <a:r>
              <a:rPr lang="en-US" sz="6400">
                <a:solidFill>
                  <a:schemeClr val="accent2"/>
                </a:solidFill>
                <a:latin typeface="Arial Black" pitchFamily="34" charset="0"/>
              </a:rPr>
              <a:t>College and Career Readiness Seminar (completed Senior Year)</a:t>
            </a:r>
          </a:p>
          <a:p>
            <a:endParaRPr lang="en-US"/>
          </a:p>
        </p:txBody>
      </p:sp>
      <p:pic>
        <p:nvPicPr>
          <p:cNvPr id="4102" name="Picture 6" descr="Image result for testing">
            <a:extLst>
              <a:ext uri="{FF2B5EF4-FFF2-40B4-BE49-F238E27FC236}">
                <a16:creationId xmlns:a16="http://schemas.microsoft.com/office/drawing/2014/main" id="{B0798CE5-A201-4900-AD70-30060518AB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04956" y="1940405"/>
            <a:ext cx="2453021" cy="19402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230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0AF59-0E5F-424F-8030-E79B3195CBE9}"/>
              </a:ext>
            </a:extLst>
          </p:cNvPr>
          <p:cNvSpPr>
            <a:spLocks noGrp="1"/>
          </p:cNvSpPr>
          <p:nvPr>
            <p:ph type="title"/>
          </p:nvPr>
        </p:nvSpPr>
        <p:spPr>
          <a:xfrm>
            <a:off x="831163" y="177800"/>
            <a:ext cx="10058400" cy="1609344"/>
          </a:xfrm>
        </p:spPr>
        <p:txBody>
          <a:bodyPr/>
          <a:lstStyle/>
          <a:p>
            <a:r>
              <a:rPr lang="en-US"/>
              <a:t>What is the high school and Beyond Plan?</a:t>
            </a:r>
          </a:p>
        </p:txBody>
      </p:sp>
      <p:sp>
        <p:nvSpPr>
          <p:cNvPr id="6" name="Content Placeholder 5">
            <a:extLst>
              <a:ext uri="{FF2B5EF4-FFF2-40B4-BE49-F238E27FC236}">
                <a16:creationId xmlns:a16="http://schemas.microsoft.com/office/drawing/2014/main" id="{32DD42C7-7D9D-4DBB-9390-BD02670520DE}"/>
              </a:ext>
            </a:extLst>
          </p:cNvPr>
          <p:cNvSpPr>
            <a:spLocks noGrp="1"/>
          </p:cNvSpPr>
          <p:nvPr>
            <p:ph sz="quarter" idx="4"/>
          </p:nvPr>
        </p:nvSpPr>
        <p:spPr>
          <a:xfrm>
            <a:off x="685451" y="2035801"/>
            <a:ext cx="10533743" cy="4644399"/>
          </a:xfrm>
        </p:spPr>
        <p:txBody>
          <a:bodyPr vert="horz" lIns="91440" tIns="45720" rIns="91440" bIns="45720" rtlCol="0" anchor="t">
            <a:normAutofit/>
          </a:bodyPr>
          <a:lstStyle/>
          <a:p>
            <a:r>
              <a:rPr lang="en-US" sz="2500" b="1"/>
              <a:t>A High School and Beyond Plan (HSBP) is an important step in transition to life after high school</a:t>
            </a:r>
          </a:p>
          <a:p>
            <a:r>
              <a:rPr lang="en-US" sz="2500" b="1"/>
              <a:t>The HSBP will help you </a:t>
            </a:r>
            <a:r>
              <a:rPr lang="en-US" sz="2500" b="1" u="sng"/>
              <a:t>set short and long term goals</a:t>
            </a:r>
            <a:r>
              <a:rPr lang="en-US" sz="2500" b="1"/>
              <a:t>, </a:t>
            </a:r>
            <a:r>
              <a:rPr lang="en-US" sz="2500" b="1" u="sng"/>
              <a:t>prepare for</a:t>
            </a:r>
            <a:r>
              <a:rPr lang="en-US" sz="2500" b="1"/>
              <a:t>, and </a:t>
            </a:r>
            <a:r>
              <a:rPr lang="en-US" sz="2500" b="1" u="sng"/>
              <a:t>be ready</a:t>
            </a:r>
            <a:r>
              <a:rPr lang="en-US" sz="2500" b="1"/>
              <a:t>, for your post-high school training and </a:t>
            </a:r>
            <a:r>
              <a:rPr lang="en-US" sz="2500" b="1" u="sng"/>
              <a:t>future career plans</a:t>
            </a:r>
            <a:r>
              <a:rPr lang="en-US" sz="2500" b="1"/>
              <a:t>.</a:t>
            </a:r>
          </a:p>
          <a:p>
            <a:r>
              <a:rPr lang="en-US" sz="2500" b="1"/>
              <a:t>You will be revising your High School and Beyond Plan as your interests and/or goals change over the next four years.</a:t>
            </a:r>
          </a:p>
          <a:p>
            <a:r>
              <a:rPr lang="en-US" sz="2500" b="1"/>
              <a:t>You will complete </a:t>
            </a:r>
            <a:r>
              <a:rPr lang="en-US" sz="2500" b="1" u="sng"/>
              <a:t>three primary tasks </a:t>
            </a:r>
            <a:r>
              <a:rPr lang="en-US" sz="2500" b="1"/>
              <a:t>this year as part of your High School and Beyond Plan in Naviance. </a:t>
            </a:r>
          </a:p>
          <a:p>
            <a:r>
              <a:rPr lang="en-US" sz="2500" b="1"/>
              <a:t>The HSBP is a </a:t>
            </a:r>
            <a:r>
              <a:rPr lang="en-US" sz="2500" b="1" u="sng"/>
              <a:t>graduation requirement</a:t>
            </a:r>
            <a:r>
              <a:rPr lang="en-US" sz="2500" b="1"/>
              <a:t> for all  JHS students.</a:t>
            </a:r>
          </a:p>
          <a:p>
            <a:endParaRPr lang="en-US" sz="2500" b="1"/>
          </a:p>
          <a:p>
            <a:endParaRPr lang="en-US" sz="2500" b="1"/>
          </a:p>
          <a:p>
            <a:endParaRPr lang="en-US" sz="2500" b="1"/>
          </a:p>
          <a:p>
            <a:pPr lvl="1"/>
            <a:endParaRPr lang="en-US" sz="2300"/>
          </a:p>
          <a:p>
            <a:endParaRPr lang="en-US"/>
          </a:p>
        </p:txBody>
      </p:sp>
    </p:spTree>
    <p:extLst>
      <p:ext uri="{BB962C8B-B14F-4D97-AF65-F5344CB8AC3E}">
        <p14:creationId xmlns:p14="http://schemas.microsoft.com/office/powerpoint/2010/main" val="13517214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45000-A226-490E-8A00-BF4E4187845B}"/>
              </a:ext>
            </a:extLst>
          </p:cNvPr>
          <p:cNvSpPr>
            <a:spLocks noGrp="1"/>
          </p:cNvSpPr>
          <p:nvPr>
            <p:ph type="title"/>
          </p:nvPr>
        </p:nvSpPr>
        <p:spPr>
          <a:xfrm>
            <a:off x="1066800" y="-93707"/>
            <a:ext cx="10058400" cy="1609344"/>
          </a:xfrm>
        </p:spPr>
        <p:txBody>
          <a:bodyPr/>
          <a:lstStyle/>
          <a:p>
            <a:r>
              <a:rPr lang="en-US"/>
              <a:t>Credit opportunities in High School</a:t>
            </a:r>
          </a:p>
        </p:txBody>
      </p:sp>
      <p:sp>
        <p:nvSpPr>
          <p:cNvPr id="3" name="Content Placeholder 2">
            <a:extLst>
              <a:ext uri="{FF2B5EF4-FFF2-40B4-BE49-F238E27FC236}">
                <a16:creationId xmlns:a16="http://schemas.microsoft.com/office/drawing/2014/main" id="{67162EC4-AB05-4C94-BCB1-B90FFE3227BC}"/>
              </a:ext>
            </a:extLst>
          </p:cNvPr>
          <p:cNvSpPr>
            <a:spLocks noGrp="1"/>
          </p:cNvSpPr>
          <p:nvPr>
            <p:ph idx="1"/>
          </p:nvPr>
        </p:nvSpPr>
        <p:spPr>
          <a:xfrm>
            <a:off x="592929" y="1638626"/>
            <a:ext cx="10675716" cy="4658462"/>
          </a:xfrm>
        </p:spPr>
        <p:txBody>
          <a:bodyPr vert="horz" lIns="91440" tIns="45720" rIns="91440" bIns="45720" rtlCol="0" anchor="t">
            <a:normAutofit fontScale="32500" lnSpcReduction="20000"/>
          </a:bodyPr>
          <a:lstStyle/>
          <a:p>
            <a:pPr>
              <a:lnSpc>
                <a:spcPct val="100000"/>
              </a:lnSpc>
              <a:buFont typeface="Arial" pitchFamily="34" charset="0"/>
              <a:buChar char="•"/>
            </a:pPr>
            <a:r>
              <a:rPr lang="en-US" sz="4300">
                <a:solidFill>
                  <a:schemeClr val="accent2"/>
                </a:solidFill>
                <a:latin typeface="Arial Black" pitchFamily="34" charset="0"/>
              </a:rPr>
              <a:t>Advanced Placement</a:t>
            </a:r>
          </a:p>
          <a:p>
            <a:pPr marL="1899920" lvl="6">
              <a:lnSpc>
                <a:spcPct val="100000"/>
              </a:lnSpc>
              <a:buFont typeface="Arial" pitchFamily="34" charset="0"/>
              <a:buChar char="•"/>
            </a:pPr>
            <a:endParaRPr lang="en-US" sz="4300">
              <a:solidFill>
                <a:schemeClr val="accent2"/>
              </a:solidFill>
              <a:latin typeface="Arial Black" pitchFamily="34" charset="0"/>
            </a:endParaRPr>
          </a:p>
          <a:p>
            <a:pPr>
              <a:lnSpc>
                <a:spcPct val="100000"/>
              </a:lnSpc>
              <a:buFont typeface="Arial" pitchFamily="34" charset="0"/>
              <a:buChar char="•"/>
            </a:pPr>
            <a:r>
              <a:rPr lang="en-US" sz="4300">
                <a:solidFill>
                  <a:schemeClr val="accent2"/>
                </a:solidFill>
                <a:latin typeface="Arial Black" pitchFamily="34" charset="0"/>
              </a:rPr>
              <a:t>College in the High School</a:t>
            </a:r>
          </a:p>
          <a:p>
            <a:pPr>
              <a:lnSpc>
                <a:spcPct val="100000"/>
              </a:lnSpc>
              <a:buFont typeface="Arial" pitchFamily="34" charset="0"/>
              <a:buChar char="•"/>
            </a:pPr>
            <a:endParaRPr lang="en-US" sz="4300">
              <a:solidFill>
                <a:schemeClr val="accent2"/>
              </a:solidFill>
              <a:latin typeface="Arial Black" pitchFamily="34" charset="0"/>
            </a:endParaRPr>
          </a:p>
          <a:p>
            <a:pPr>
              <a:lnSpc>
                <a:spcPct val="100000"/>
              </a:lnSpc>
              <a:buFont typeface="Arial" pitchFamily="34" charset="0"/>
              <a:buChar char="•"/>
            </a:pPr>
            <a:r>
              <a:rPr lang="en-US" sz="4300" dirty="0">
                <a:solidFill>
                  <a:schemeClr val="accent2"/>
                </a:solidFill>
                <a:latin typeface="Arial Black"/>
                <a:ea typeface="+mn-lt"/>
                <a:cs typeface="+mn-lt"/>
                <a:hlinkClick r:id="rId3"/>
              </a:rPr>
              <a:t>Naval Junior Reserve Officer Training Corps (NJROTC)</a:t>
            </a:r>
            <a:r>
              <a:rPr lang="en-US" sz="4300">
                <a:solidFill>
                  <a:schemeClr val="accent2"/>
                </a:solidFill>
                <a:latin typeface="Arial Black"/>
              </a:rPr>
              <a:t> at Everett High School</a:t>
            </a:r>
            <a:endParaRPr lang="en-US">
              <a:solidFill>
                <a:schemeClr val="accent2"/>
              </a:solidFill>
            </a:endParaRPr>
          </a:p>
          <a:p>
            <a:pPr marL="0" indent="0">
              <a:lnSpc>
                <a:spcPct val="100000"/>
              </a:lnSpc>
              <a:buClr>
                <a:srgbClr val="9E3611"/>
              </a:buClr>
              <a:buNone/>
            </a:pPr>
            <a:endParaRPr lang="en-US" sz="4300">
              <a:solidFill>
                <a:schemeClr val="accent2"/>
              </a:solidFill>
              <a:latin typeface="Arial Black" pitchFamily="34" charset="0"/>
            </a:endParaRPr>
          </a:p>
          <a:p>
            <a:pPr>
              <a:lnSpc>
                <a:spcPct val="100000"/>
              </a:lnSpc>
              <a:buClr>
                <a:srgbClr val="9E3611"/>
              </a:buClr>
              <a:buFont typeface="Arial" pitchFamily="34" charset="0"/>
              <a:buChar char="•"/>
            </a:pPr>
            <a:r>
              <a:rPr lang="en-US" sz="4300" dirty="0">
                <a:solidFill>
                  <a:schemeClr val="accent2"/>
                </a:solidFill>
                <a:latin typeface="Arial Black"/>
                <a:hlinkClick r:id="rId4">
                  <a:extLst>
                    <a:ext uri="{A12FA001-AC4F-418D-AE19-62706E023703}">
                      <ahyp:hlinkClr xmlns:ahyp="http://schemas.microsoft.com/office/drawing/2018/hyperlinkcolor" val="tx"/>
                    </a:ext>
                  </a:extLst>
                </a:hlinkClick>
              </a:rPr>
              <a:t>Signature STEM program</a:t>
            </a:r>
            <a:r>
              <a:rPr lang="en-US" sz="4300">
                <a:solidFill>
                  <a:schemeClr val="accent2"/>
                </a:solidFill>
                <a:latin typeface="Arial Black"/>
              </a:rPr>
              <a:t> (offering Automotive, Manufacturing and Health Science Options)</a:t>
            </a:r>
            <a:endParaRPr lang="en-US" sz="4300" dirty="0">
              <a:solidFill>
                <a:schemeClr val="accent2"/>
              </a:solidFill>
              <a:latin typeface="Arial Black" pitchFamily="34" charset="0"/>
            </a:endParaRPr>
          </a:p>
          <a:p>
            <a:pPr>
              <a:lnSpc>
                <a:spcPct val="100000"/>
              </a:lnSpc>
              <a:buClr>
                <a:srgbClr val="9E3611"/>
              </a:buClr>
              <a:buFont typeface="Arial" pitchFamily="34" charset="0"/>
              <a:buChar char="•"/>
            </a:pPr>
            <a:endParaRPr lang="en-US" sz="4300">
              <a:solidFill>
                <a:schemeClr val="accent2"/>
              </a:solidFill>
              <a:latin typeface="Arial Black" pitchFamily="34" charset="0"/>
            </a:endParaRPr>
          </a:p>
          <a:p>
            <a:pPr>
              <a:lnSpc>
                <a:spcPct val="100000"/>
              </a:lnSpc>
              <a:buClr>
                <a:srgbClr val="9E3611"/>
              </a:buClr>
              <a:buFont typeface="Arial" pitchFamily="34" charset="0"/>
              <a:buChar char="•"/>
            </a:pPr>
            <a:r>
              <a:rPr lang="en-US" sz="4300" dirty="0">
                <a:solidFill>
                  <a:schemeClr val="accent2"/>
                </a:solidFill>
                <a:latin typeface="Arial Black"/>
                <a:hlinkClick r:id="rId5">
                  <a:extLst>
                    <a:ext uri="{A12FA001-AC4F-418D-AE19-62706E023703}">
                      <ahyp:hlinkClr xmlns:ahyp="http://schemas.microsoft.com/office/drawing/2018/hyperlinkcolor" val="tx"/>
                    </a:ext>
                  </a:extLst>
                </a:hlinkClick>
              </a:rPr>
              <a:t>Regional Apprenticeship Program (RAP)</a:t>
            </a:r>
            <a:r>
              <a:rPr lang="en-US" sz="4300">
                <a:solidFill>
                  <a:schemeClr val="accent2"/>
                </a:solidFill>
                <a:latin typeface="Arial Black"/>
              </a:rPr>
              <a:t> focused on Contruction Trades</a:t>
            </a:r>
          </a:p>
          <a:p>
            <a:pPr>
              <a:lnSpc>
                <a:spcPct val="100000"/>
              </a:lnSpc>
              <a:buFont typeface="Arial" pitchFamily="34" charset="0"/>
              <a:buChar char="•"/>
            </a:pPr>
            <a:endParaRPr lang="en-US" sz="4300">
              <a:solidFill>
                <a:schemeClr val="accent2"/>
              </a:solidFill>
              <a:latin typeface="Arial Black" pitchFamily="34" charset="0"/>
            </a:endParaRPr>
          </a:p>
          <a:p>
            <a:pPr>
              <a:lnSpc>
                <a:spcPct val="100000"/>
              </a:lnSpc>
              <a:buFont typeface="Arial" pitchFamily="34" charset="0"/>
              <a:buChar char="•"/>
            </a:pPr>
            <a:r>
              <a:rPr lang="en-US" sz="4300">
                <a:solidFill>
                  <a:schemeClr val="accent2"/>
                </a:solidFill>
                <a:latin typeface="Arial Black" pitchFamily="34" charset="0"/>
              </a:rPr>
              <a:t>Running Start</a:t>
            </a:r>
          </a:p>
          <a:p>
            <a:pPr>
              <a:lnSpc>
                <a:spcPct val="100000"/>
              </a:lnSpc>
              <a:buFont typeface="Arial" pitchFamily="34" charset="0"/>
              <a:buChar char="•"/>
            </a:pPr>
            <a:endParaRPr lang="en-US" sz="4300">
              <a:solidFill>
                <a:schemeClr val="accent2"/>
              </a:solidFill>
              <a:latin typeface="Arial Black" pitchFamily="34" charset="0"/>
            </a:endParaRPr>
          </a:p>
          <a:p>
            <a:pPr>
              <a:lnSpc>
                <a:spcPct val="100000"/>
              </a:lnSpc>
              <a:buFont typeface="Arial" pitchFamily="34" charset="0"/>
              <a:buChar char="•"/>
            </a:pPr>
            <a:r>
              <a:rPr lang="en-US" sz="4300" dirty="0">
                <a:solidFill>
                  <a:schemeClr val="accent2"/>
                </a:solidFill>
                <a:latin typeface="Arial Black"/>
                <a:hlinkClick r:id="rId6">
                  <a:extLst>
                    <a:ext uri="{A12FA001-AC4F-418D-AE19-62706E023703}">
                      <ahyp:hlinkClr xmlns:ahyp="http://schemas.microsoft.com/office/drawing/2018/hyperlinkcolor" val="tx"/>
                    </a:ext>
                  </a:extLst>
                </a:hlinkClick>
              </a:rPr>
              <a:t>Sno-Isle Tech</a:t>
            </a:r>
            <a:r>
              <a:rPr lang="en-US" sz="4300" dirty="0">
                <a:solidFill>
                  <a:schemeClr val="accent2"/>
                </a:solidFill>
                <a:latin typeface="Arial Black"/>
              </a:rPr>
              <a:t>   </a:t>
            </a:r>
          </a:p>
          <a:p>
            <a:endParaRPr lang="en-US"/>
          </a:p>
        </p:txBody>
      </p:sp>
      <p:pic>
        <p:nvPicPr>
          <p:cNvPr id="4" name="Picture 3">
            <a:extLst>
              <a:ext uri="{FF2B5EF4-FFF2-40B4-BE49-F238E27FC236}">
                <a16:creationId xmlns:a16="http://schemas.microsoft.com/office/drawing/2014/main" id="{B0CE557F-BCD4-40B2-A77B-99DA6264890D}"/>
              </a:ext>
            </a:extLst>
          </p:cNvPr>
          <p:cNvPicPr/>
          <p:nvPr/>
        </p:nvPicPr>
        <p:blipFill>
          <a:blip r:embed="rId7" cstate="print">
            <a:grayscl/>
            <a:extLst>
              <a:ext uri="{28A0092B-C50C-407E-A947-70E740481C1C}">
                <a14:useLocalDpi xmlns:a14="http://schemas.microsoft.com/office/drawing/2010/main" val="0"/>
              </a:ext>
            </a:extLst>
          </a:blip>
          <a:srcRect/>
          <a:stretch>
            <a:fillRect/>
          </a:stretch>
        </p:blipFill>
        <p:spPr bwMode="auto">
          <a:xfrm>
            <a:off x="3552618" y="1105107"/>
            <a:ext cx="1159934" cy="1069216"/>
          </a:xfrm>
          <a:prstGeom prst="rect">
            <a:avLst/>
          </a:prstGeom>
          <a:noFill/>
          <a:ln w="9525">
            <a:noFill/>
            <a:miter lim="800000"/>
            <a:headEnd/>
            <a:tailEnd/>
          </a:ln>
        </p:spPr>
      </p:pic>
      <p:pic>
        <p:nvPicPr>
          <p:cNvPr id="5" name="Picture 4" descr="bd06926_[1]">
            <a:extLst>
              <a:ext uri="{FF2B5EF4-FFF2-40B4-BE49-F238E27FC236}">
                <a16:creationId xmlns:a16="http://schemas.microsoft.com/office/drawing/2014/main" id="{CD4733CE-FEDB-4AB2-A1E0-E0B958AEAC91}"/>
              </a:ext>
            </a:extLst>
          </p:cNvPr>
          <p:cNvPicPr/>
          <p:nvPr/>
        </p:nvPicPr>
        <p:blipFill>
          <a:blip r:embed="rId8" cstate="print">
            <a:grayscl/>
          </a:blip>
          <a:srcRect/>
          <a:stretch>
            <a:fillRect/>
          </a:stretch>
        </p:blipFill>
        <p:spPr bwMode="auto">
          <a:xfrm>
            <a:off x="4831828" y="1843578"/>
            <a:ext cx="1268030" cy="884129"/>
          </a:xfrm>
          <a:prstGeom prst="rect">
            <a:avLst/>
          </a:prstGeom>
          <a:noFill/>
        </p:spPr>
      </p:pic>
      <p:pic>
        <p:nvPicPr>
          <p:cNvPr id="5126" name="Picture 6" descr="Image result for sno isle tech">
            <a:extLst>
              <a:ext uri="{FF2B5EF4-FFF2-40B4-BE49-F238E27FC236}">
                <a16:creationId xmlns:a16="http://schemas.microsoft.com/office/drawing/2014/main" id="{16633F59-F1F8-4346-B6EC-3C979B57D59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03192" y="5563289"/>
            <a:ext cx="1702078" cy="11756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553249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TM03090434[[fn=Wood Type]]</Template>
  <Application>Microsoft Office PowerPoint</Application>
  <PresentationFormat>Widescreen</PresentationFormat>
  <Slides>22</Slides>
  <Notes>21</Notes>
  <HiddenSlides>0</HiddenSlide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Wood Type</vt:lpstr>
      <vt:lpstr>High SCHOOL 101:  High School AND Beyond</vt:lpstr>
      <vt:lpstr>Welcome TIMBERWOLVES!</vt:lpstr>
      <vt:lpstr>How many credits do I need to graduate?</vt:lpstr>
      <vt:lpstr>Example of 9th grade schedule </vt:lpstr>
      <vt:lpstr>Graduation requirements</vt:lpstr>
      <vt:lpstr>Personalized pathway requirements (PPR)</vt:lpstr>
      <vt:lpstr>Additional Graduation requirements </vt:lpstr>
      <vt:lpstr>What is the high school and Beyond Plan?</vt:lpstr>
      <vt:lpstr>Credit opportunities in High School</vt:lpstr>
      <vt:lpstr>Step 1:</vt:lpstr>
      <vt:lpstr>Step 3:</vt:lpstr>
      <vt:lpstr>Grades and MORE</vt:lpstr>
      <vt:lpstr>Grades and MORE</vt:lpstr>
      <vt:lpstr>Transcript</vt:lpstr>
      <vt:lpstr>Transcript</vt:lpstr>
      <vt:lpstr>Transcript</vt:lpstr>
      <vt:lpstr>Tools for success!</vt:lpstr>
      <vt:lpstr>More Tools for success!</vt:lpstr>
      <vt:lpstr>Overcoming challenges </vt:lpstr>
      <vt:lpstr>Your JHS Counseling Team and Support Staff!   See More on our Counseling Webpage  </vt:lpstr>
      <vt:lpstr>What can your school counselor Do For you?</vt:lpstr>
      <vt:lpstr>Next HS &amp; Beyond Lesson: November 14 HS &amp; Beyond Plan, Task #1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Freshmen Presentation</dc:title>
  <dc:creator>Hansen, Amanda;Gerig, Jonathan</dc:creator>
  <cp:revision>7</cp:revision>
  <cp:lastPrinted>2017-12-15T17:28:00Z</cp:lastPrinted>
  <dcterms:created xsi:type="dcterms:W3CDTF">2017-12-15T15:48:23Z</dcterms:created>
  <dcterms:modified xsi:type="dcterms:W3CDTF">2024-10-15T17:00:46Z</dcterms:modified>
</cp:coreProperties>
</file>